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02" r:id="rId3"/>
    <p:sldId id="304" r:id="rId4"/>
    <p:sldId id="305" r:id="rId5"/>
    <p:sldId id="326" r:id="rId6"/>
    <p:sldId id="315" r:id="rId7"/>
    <p:sldId id="316" r:id="rId8"/>
    <p:sldId id="317" r:id="rId9"/>
    <p:sldId id="318" r:id="rId10"/>
    <p:sldId id="319" r:id="rId11"/>
    <p:sldId id="321" r:id="rId12"/>
    <p:sldId id="322" r:id="rId13"/>
    <p:sldId id="323" r:id="rId14"/>
    <p:sldId id="324" r:id="rId15"/>
    <p:sldId id="325" r:id="rId16"/>
    <p:sldId id="306" r:id="rId17"/>
    <p:sldId id="307" r:id="rId18"/>
    <p:sldId id="327" r:id="rId19"/>
    <p:sldId id="328" r:id="rId20"/>
    <p:sldId id="329" r:id="rId21"/>
    <p:sldId id="330" r:id="rId22"/>
    <p:sldId id="331" r:id="rId23"/>
    <p:sldId id="308" r:id="rId24"/>
    <p:sldId id="309" r:id="rId25"/>
    <p:sldId id="310" r:id="rId26"/>
    <p:sldId id="311" r:id="rId27"/>
    <p:sldId id="332" r:id="rId28"/>
    <p:sldId id="312" r:id="rId29"/>
    <p:sldId id="282" r:id="rId30"/>
    <p:sldId id="283" r:id="rId31"/>
    <p:sldId id="284" r:id="rId32"/>
    <p:sldId id="285" r:id="rId33"/>
    <p:sldId id="286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0" d="100"/>
          <a:sy n="30" d="100"/>
        </p:scale>
        <p:origin x="-20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&#1085;&#1086;&#1074;&#1086;&#1089;&#1080;&#1073;&#1080;&#1088;&#1089;&#1082;.&#1086;&#1073;&#1098;&#1103;&#1074;&#1083;&#1077;&#1085;&#1080;&#1103;.su/Imh/191809b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fotosbornik.ru/wallpapers/b6ef6f90ad37d8e21aefa0b3368654a5/3130_3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club.foto.ru/gallery/images/photo/2008/07/13/1141832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maxi.by/imageservice/1022569/1/800/600/chastnoe-transportnoe-unitarnoe-predprijatie-paviko.jp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clipartof.com/small/16412-Orange-Person-Carrying-Blue-Text-Reading-Information-Clipart-Illustration-Graphic.jp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://img.slovari.yandex.ru/illustrations/lopatnikov/pictures/P6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neva-sharm.ru/images/super/christian_dior_dune_b.png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shop-planet.ru/published/publicdata/SHOPPLANWA/attachments/SC/products_pictures/roseaaaa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hyperlink" Target="http://www.bella-cosmetik.ru/shop/filestore/5655.j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hyperlink" Target="http://lifecity.com.ua/knowledge/1212276226_i-240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orp.aif.ru/userfiles/rekl__hod(3).jpg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://img1.liveinternet.ru/images/attach/c/1/50/222/50222090_60a448a1e0e8dfad2eec1e064bfe92c5.jp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v-nedv.ru/uf/articles/Image/rg2.jpg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city-strategy.ru/upload/regions/nebchegor_big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hyperlink" Target="http://i-r-p.ru/files/files4/477f752dee60a5.97898588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gtp.com.au/titanict/images/marketing-segments.jpg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econom-analiz.ru/images/124-ekonomicheskiy-analiz-v-period-perehoda-k-rynochnym-otnosheniyam-1.jpg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Поведение фирмы в различных рыночных структурах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85800" y="304800"/>
            <a:ext cx="742536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ru-RU" altLang="ru-RU" sz="2000" u="sng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altLang="ru-RU" sz="20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онкуренция</a:t>
            </a:r>
            <a:r>
              <a:rPr lang="ru-RU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– это соперничество между участниками рыночных </a:t>
            </a:r>
          </a:p>
          <a:p>
            <a:pPr algn="l" eaLnBrk="1" hangingPunct="1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                         отношений за лучшие условия и результаты </a:t>
            </a:r>
          </a:p>
          <a:p>
            <a:pPr algn="l" eaLnBrk="1" hangingPunct="1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                         производства, продажи и купли товаров и услуг.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3563938" y="2276475"/>
            <a:ext cx="2003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ru-RU" altLang="ru-RU" sz="2400"/>
              <a:t>Конкуренция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0" y="4365625"/>
            <a:ext cx="3405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ru-RU" altLang="ru-RU" sz="2400"/>
              <a:t>Ценовая     Неценовая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3859213" y="4365625"/>
            <a:ext cx="5316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ru-RU" altLang="ru-RU" sz="2400"/>
              <a:t>Внутриотраслевая</a:t>
            </a:r>
            <a:r>
              <a:rPr lang="ru-RU" altLang="ru-RU" sz="2000"/>
              <a:t>   </a:t>
            </a:r>
            <a:r>
              <a:rPr lang="ru-RU" altLang="ru-RU" sz="2400"/>
              <a:t>Межотраслевая</a:t>
            </a:r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 flipH="1">
            <a:off x="755650" y="2636838"/>
            <a:ext cx="2879725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 flipH="1">
            <a:off x="2555875" y="2781300"/>
            <a:ext cx="1944688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3" name="Line 25"/>
          <p:cNvSpPr>
            <a:spLocks noChangeShapeType="1"/>
          </p:cNvSpPr>
          <p:nvPr/>
        </p:nvSpPr>
        <p:spPr bwMode="auto">
          <a:xfrm>
            <a:off x="4621213" y="2757488"/>
            <a:ext cx="1295400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4" name="Line 26"/>
          <p:cNvSpPr>
            <a:spLocks noChangeShapeType="1"/>
          </p:cNvSpPr>
          <p:nvPr/>
        </p:nvSpPr>
        <p:spPr bwMode="auto">
          <a:xfrm>
            <a:off x="5651500" y="2781300"/>
            <a:ext cx="2305050" cy="172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6" grpId="0"/>
      <p:bldP spid="7178" grpId="0"/>
      <p:bldP spid="7191" grpId="0" animBg="1"/>
      <p:bldP spid="7192" grpId="0" animBg="1"/>
      <p:bldP spid="7193" grpId="0" animBg="1"/>
      <p:bldP spid="719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958975" y="350838"/>
            <a:ext cx="50446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ru-RU" altLang="ru-RU" sz="2400" b="1" dirty="0">
                <a:solidFill>
                  <a:srgbClr val="FF0000"/>
                </a:solidFill>
              </a:rPr>
              <a:t>Характеристика видов конкуренции</a:t>
            </a:r>
          </a:p>
        </p:txBody>
      </p:sp>
      <p:graphicFrame>
        <p:nvGraphicFramePr>
          <p:cNvPr id="8245" name="Group 53"/>
          <p:cNvGraphicFramePr>
            <a:graphicFrameLocks noGrp="1"/>
          </p:cNvGraphicFramePr>
          <p:nvPr/>
        </p:nvGraphicFramePr>
        <p:xfrm>
          <a:off x="179388" y="1412875"/>
          <a:ext cx="8713787" cy="4968876"/>
        </p:xfrm>
        <a:graphic>
          <a:graphicData uri="http://schemas.openxmlformats.org/drawingml/2006/table">
            <a:tbl>
              <a:tblPr/>
              <a:tblGrid>
                <a:gridCol w="1871662"/>
                <a:gridCol w="1584325"/>
                <a:gridCol w="1441450"/>
                <a:gridCol w="1943100"/>
                <a:gridCol w="1873250"/>
              </a:tblGrid>
              <a:tr h="1293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конкуренция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субъекты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объекты и цель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предпосылки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результат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3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Внутриотра-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слевая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Предпрития одной отрасли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Лучшие условия производства и сбыта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Различия индивидуаль-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ной стоимости и сбыта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Рыночная цена на однородные товары, разорение не эффективных предприятий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3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межотраслевая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Предприя-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тия разных отраслей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Сфера наиболее прибыльного вложения капитала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Различные нормы прибыли в разных отраслях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Средняя норма прибыли и пропорциона-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льность экономики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79388" y="476250"/>
            <a:ext cx="80969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ru-RU" altLang="ru-RU" sz="2400" b="1" u="sng" dirty="0">
                <a:solidFill>
                  <a:srgbClr val="FF0000"/>
                </a:solidFill>
              </a:rPr>
              <a:t>Ценовая конкуренция </a:t>
            </a:r>
            <a:r>
              <a:rPr lang="ru-RU" altLang="ru-RU" sz="2400" dirty="0"/>
              <a:t>– борьба между </a:t>
            </a:r>
            <a:r>
              <a:rPr lang="ru-RU" altLang="ru-RU" sz="2400" dirty="0" err="1"/>
              <a:t>товаропроизводите</a:t>
            </a:r>
            <a:r>
              <a:rPr lang="ru-RU" altLang="ru-RU" sz="2400" dirty="0"/>
              <a:t>-</a:t>
            </a:r>
          </a:p>
          <a:p>
            <a:pPr algn="l" eaLnBrk="1" hangingPunct="1"/>
            <a:r>
              <a:rPr lang="ru-RU" altLang="ru-RU" sz="2400" dirty="0"/>
              <a:t>                </a:t>
            </a:r>
            <a:r>
              <a:rPr lang="ru-RU" altLang="ru-RU" sz="2400" dirty="0" err="1"/>
              <a:t>лями</a:t>
            </a:r>
            <a:r>
              <a:rPr lang="ru-RU" altLang="ru-RU" sz="2400" dirty="0"/>
              <a:t> за получение дополнительной прибыли </a:t>
            </a:r>
          </a:p>
          <a:p>
            <a:pPr algn="l" eaLnBrk="1" hangingPunct="1"/>
            <a:r>
              <a:rPr lang="ru-RU" altLang="ru-RU" sz="2400" dirty="0"/>
              <a:t>                посредством уменьшения издержек производства </a:t>
            </a:r>
          </a:p>
          <a:p>
            <a:pPr algn="l" eaLnBrk="1" hangingPunct="1"/>
            <a:r>
              <a:rPr lang="ru-RU" altLang="ru-RU" sz="2400" dirty="0"/>
              <a:t>                и, соответственно, снижения цен на продукцию </a:t>
            </a:r>
          </a:p>
          <a:p>
            <a:pPr algn="l" eaLnBrk="1" hangingPunct="1"/>
            <a:r>
              <a:rPr lang="ru-RU" altLang="ru-RU" sz="2400" dirty="0"/>
              <a:t>                без изменения её ассортимента и качества.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0" y="4365625"/>
            <a:ext cx="824341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ru-RU" altLang="ru-RU" sz="2400" b="1" u="sng" dirty="0">
                <a:solidFill>
                  <a:srgbClr val="FF0000"/>
                </a:solidFill>
              </a:rPr>
              <a:t>Неценовая конкуренция </a:t>
            </a:r>
            <a:r>
              <a:rPr lang="ru-RU" altLang="ru-RU" sz="2400" dirty="0"/>
              <a:t>– борьба, которая разворачивается </a:t>
            </a:r>
          </a:p>
          <a:p>
            <a:pPr algn="l" eaLnBrk="1" hangingPunct="1"/>
            <a:r>
              <a:rPr lang="ru-RU" altLang="ru-RU" sz="2400" dirty="0"/>
              <a:t>                вокруг потребительских свойств товара, качества,</a:t>
            </a:r>
          </a:p>
          <a:p>
            <a:pPr algn="l" eaLnBrk="1" hangingPunct="1"/>
            <a:r>
              <a:rPr lang="ru-RU" altLang="ru-RU" sz="2400" dirty="0"/>
              <a:t>                ассортимента и условий продажи.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7172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988" y="-381000"/>
            <a:ext cx="9197976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1089025" y="268288"/>
            <a:ext cx="698500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Рыночные структуры</a:t>
            </a:r>
            <a:endParaRPr lang="ru-RU" sz="3200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388" y="1412875"/>
            <a:ext cx="8785225" cy="518477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79388" y="2205038"/>
            <a:ext cx="8785225" cy="7143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179388" y="3221038"/>
            <a:ext cx="8785225" cy="7143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188913" y="4797425"/>
            <a:ext cx="8766175" cy="71438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188913" y="5272088"/>
            <a:ext cx="8775700" cy="73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268288" y="6035675"/>
            <a:ext cx="8626475" cy="71438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908175" y="1412875"/>
            <a:ext cx="3175" cy="5186363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492500" y="1420813"/>
            <a:ext cx="0" cy="517683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435600" y="1420813"/>
            <a:ext cx="0" cy="517683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019925" y="1420813"/>
            <a:ext cx="0" cy="517683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184" name="TextBox 28"/>
          <p:cNvSpPr txBox="1">
            <a:spLocks noChangeArrowheads="1"/>
          </p:cNvSpPr>
          <p:nvPr/>
        </p:nvSpPr>
        <p:spPr bwMode="auto">
          <a:xfrm>
            <a:off x="-396875" y="1384300"/>
            <a:ext cx="199866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>
                <a:latin typeface="Calibri" pitchFamily="34" charset="0"/>
              </a:rPr>
              <a:t>Типы </a:t>
            </a:r>
          </a:p>
          <a:p>
            <a:pPr algn="r"/>
            <a:r>
              <a:rPr lang="ru-RU" sz="1600" b="1">
                <a:latin typeface="Calibri" pitchFamily="34" charset="0"/>
              </a:rPr>
              <a:t>рыночных </a:t>
            </a:r>
          </a:p>
          <a:p>
            <a:pPr algn="r"/>
            <a:r>
              <a:rPr lang="ru-RU" sz="1600" b="1">
                <a:latin typeface="Calibri" pitchFamily="34" charset="0"/>
              </a:rPr>
              <a:t>структур</a:t>
            </a:r>
            <a:endParaRPr lang="ru-RU" sz="1600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185" name="TextBox 29"/>
          <p:cNvSpPr txBox="1">
            <a:spLocks noChangeArrowheads="1"/>
          </p:cNvSpPr>
          <p:nvPr/>
        </p:nvSpPr>
        <p:spPr bwMode="auto">
          <a:xfrm>
            <a:off x="1911350" y="1400175"/>
            <a:ext cx="15811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alibri" pitchFamily="34" charset="0"/>
              </a:rPr>
              <a:t>Чистая ценовая (совершенная) конкуренция</a:t>
            </a:r>
            <a:endParaRPr lang="ru-RU" sz="1600">
              <a:latin typeface="Calibri" pitchFamily="34" charset="0"/>
            </a:endParaRPr>
          </a:p>
          <a:p>
            <a:endParaRPr lang="ru-RU" sz="1600">
              <a:latin typeface="Calibri" pitchFamily="34" charset="0"/>
            </a:endParaRPr>
          </a:p>
        </p:txBody>
      </p:sp>
      <p:sp>
        <p:nvSpPr>
          <p:cNvPr id="7186" name="TextBox 30"/>
          <p:cNvSpPr txBox="1">
            <a:spLocks noChangeArrowheads="1"/>
          </p:cNvSpPr>
          <p:nvPr/>
        </p:nvSpPr>
        <p:spPr bwMode="auto">
          <a:xfrm>
            <a:off x="3419475" y="1423988"/>
            <a:ext cx="208915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alibri" pitchFamily="34" charset="0"/>
              </a:rPr>
              <a:t>Монополистическая конкуренция</a:t>
            </a:r>
            <a:endParaRPr lang="ru-RU" sz="1600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187" name="TextBox 5119"/>
          <p:cNvSpPr txBox="1">
            <a:spLocks noChangeArrowheads="1"/>
          </p:cNvSpPr>
          <p:nvPr/>
        </p:nvSpPr>
        <p:spPr bwMode="auto">
          <a:xfrm>
            <a:off x="5435600" y="1414463"/>
            <a:ext cx="158432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alibri" pitchFamily="34" charset="0"/>
              </a:rPr>
              <a:t>Олигополия</a:t>
            </a:r>
            <a:endParaRPr lang="ru-RU" sz="1600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188" name="TextBox 5120"/>
          <p:cNvSpPr txBox="1">
            <a:spLocks noChangeArrowheads="1"/>
          </p:cNvSpPr>
          <p:nvPr/>
        </p:nvSpPr>
        <p:spPr bwMode="auto">
          <a:xfrm>
            <a:off x="7272338" y="1416050"/>
            <a:ext cx="1871662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Calibri" pitchFamily="34" charset="0"/>
              </a:rPr>
              <a:t>Чистая </a:t>
            </a:r>
            <a:endParaRPr lang="ru-RU" sz="1600">
              <a:latin typeface="Calibri" pitchFamily="34" charset="0"/>
            </a:endParaRPr>
          </a:p>
          <a:p>
            <a:r>
              <a:rPr lang="ru-RU" sz="1600" b="1">
                <a:latin typeface="Calibri" pitchFamily="34" charset="0"/>
              </a:rPr>
              <a:t>монополия</a:t>
            </a:r>
            <a:endParaRPr lang="ru-RU" sz="1600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189" name="TextBox 5122"/>
          <p:cNvSpPr txBox="1">
            <a:spLocks noChangeArrowheads="1"/>
          </p:cNvSpPr>
          <p:nvPr/>
        </p:nvSpPr>
        <p:spPr bwMode="auto">
          <a:xfrm>
            <a:off x="200025" y="2262188"/>
            <a:ext cx="1722438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Calibri" pitchFamily="34" charset="0"/>
              </a:rPr>
              <a:t>Количество производителей (продавцов)</a:t>
            </a:r>
            <a:endParaRPr lang="ru-RU" sz="1400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190" name="TextBox 5123"/>
          <p:cNvSpPr txBox="1">
            <a:spLocks noChangeArrowheads="1"/>
          </p:cNvSpPr>
          <p:nvPr/>
        </p:nvSpPr>
        <p:spPr bwMode="auto">
          <a:xfrm>
            <a:off x="1903413" y="2252663"/>
            <a:ext cx="1579562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Много производителей/</a:t>
            </a:r>
          </a:p>
          <a:p>
            <a:r>
              <a:rPr lang="ru-RU" sz="1400">
                <a:latin typeface="Calibri" pitchFamily="34" charset="0"/>
              </a:rPr>
              <a:t>продавцов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191" name="TextBox 36"/>
          <p:cNvSpPr txBox="1">
            <a:spLocks noChangeArrowheads="1"/>
          </p:cNvSpPr>
          <p:nvPr/>
        </p:nvSpPr>
        <p:spPr bwMode="auto">
          <a:xfrm>
            <a:off x="3503613" y="2235200"/>
            <a:ext cx="15811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>
                <a:latin typeface="Calibri" pitchFamily="34" charset="0"/>
              </a:rPr>
              <a:t>Много производителей/</a:t>
            </a:r>
          </a:p>
          <a:p>
            <a:r>
              <a:rPr lang="ru-RU" sz="1400" dirty="0">
                <a:latin typeface="Calibri" pitchFamily="34" charset="0"/>
              </a:rPr>
              <a:t>продавцов</a:t>
            </a:r>
          </a:p>
          <a:p>
            <a:endParaRPr lang="ru-RU" dirty="0">
              <a:latin typeface="Calibri" pitchFamily="34" charset="0"/>
            </a:endParaRPr>
          </a:p>
        </p:txBody>
      </p:sp>
      <p:sp>
        <p:nvSpPr>
          <p:cNvPr id="7192" name="TextBox 5124"/>
          <p:cNvSpPr txBox="1">
            <a:spLocks noChangeArrowheads="1"/>
          </p:cNvSpPr>
          <p:nvPr/>
        </p:nvSpPr>
        <p:spPr bwMode="auto">
          <a:xfrm>
            <a:off x="5445125" y="2216150"/>
            <a:ext cx="1582738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Несколько крупных производителей/</a:t>
            </a:r>
          </a:p>
          <a:p>
            <a:r>
              <a:rPr lang="ru-RU" sz="1400">
                <a:latin typeface="Calibri" pitchFamily="34" charset="0"/>
              </a:rPr>
              <a:t>продавцов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193" name="TextBox 5125"/>
          <p:cNvSpPr txBox="1">
            <a:spLocks noChangeArrowheads="1"/>
          </p:cNvSpPr>
          <p:nvPr/>
        </p:nvSpPr>
        <p:spPr bwMode="auto">
          <a:xfrm>
            <a:off x="7038975" y="2205038"/>
            <a:ext cx="19431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Один крупный производитель/</a:t>
            </a:r>
          </a:p>
          <a:p>
            <a:r>
              <a:rPr lang="ru-RU" sz="1400">
                <a:latin typeface="Calibri" pitchFamily="34" charset="0"/>
              </a:rPr>
              <a:t>продавец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194" name="TextBox 5127"/>
          <p:cNvSpPr txBox="1">
            <a:spLocks noChangeArrowheads="1"/>
          </p:cNvSpPr>
          <p:nvPr/>
        </p:nvSpPr>
        <p:spPr bwMode="auto">
          <a:xfrm>
            <a:off x="179388" y="3265488"/>
            <a:ext cx="1731962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Calibri" pitchFamily="34" charset="0"/>
              </a:rPr>
              <a:t>Политика ценообразования</a:t>
            </a:r>
            <a:endParaRPr lang="ru-RU" sz="1400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195" name="TextBox 5128"/>
          <p:cNvSpPr txBox="1">
            <a:spLocks noChangeArrowheads="1"/>
          </p:cNvSpPr>
          <p:nvPr/>
        </p:nvSpPr>
        <p:spPr bwMode="auto">
          <a:xfrm>
            <a:off x="1922463" y="3255963"/>
            <a:ext cx="15811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Отсутствует возможность влиять на цену, определяемую действием законов спроса и предложения</a:t>
            </a:r>
          </a:p>
          <a:p>
            <a:endParaRPr lang="ru-RU" sz="1400">
              <a:latin typeface="Calibri" pitchFamily="34" charset="0"/>
            </a:endParaRPr>
          </a:p>
        </p:txBody>
      </p:sp>
      <p:sp>
        <p:nvSpPr>
          <p:cNvPr id="7196" name="TextBox 5136"/>
          <p:cNvSpPr txBox="1">
            <a:spLocks noChangeArrowheads="1"/>
          </p:cNvSpPr>
          <p:nvPr/>
        </p:nvSpPr>
        <p:spPr bwMode="auto">
          <a:xfrm>
            <a:off x="3503613" y="3252788"/>
            <a:ext cx="1931987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Возможность устанавливать цены ограничена наличием заменителей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197" name="TextBox 5137"/>
          <p:cNvSpPr txBox="1">
            <a:spLocks noChangeArrowheads="1"/>
          </p:cNvSpPr>
          <p:nvPr/>
        </p:nvSpPr>
        <p:spPr bwMode="auto">
          <a:xfrm>
            <a:off x="5400675" y="3251200"/>
            <a:ext cx="183515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Лидер рынка или несколько крупных производителей имеют </a:t>
            </a:r>
          </a:p>
          <a:p>
            <a:r>
              <a:rPr lang="ru-RU" sz="1400">
                <a:latin typeface="Calibri" pitchFamily="34" charset="0"/>
              </a:rPr>
              <a:t>возможность устанавливать </a:t>
            </a:r>
          </a:p>
          <a:p>
            <a:r>
              <a:rPr lang="ru-RU" sz="1400">
                <a:latin typeface="Calibri" pitchFamily="34" charset="0"/>
              </a:rPr>
              <a:t>цены 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198" name="TextBox 5138"/>
          <p:cNvSpPr txBox="1">
            <a:spLocks noChangeArrowheads="1"/>
          </p:cNvSpPr>
          <p:nvPr/>
        </p:nvSpPr>
        <p:spPr bwMode="auto">
          <a:xfrm>
            <a:off x="7019925" y="3221038"/>
            <a:ext cx="196215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Один крупный производитель/</a:t>
            </a:r>
          </a:p>
          <a:p>
            <a:r>
              <a:rPr lang="ru-RU" sz="1400">
                <a:latin typeface="Calibri" pitchFamily="34" charset="0"/>
              </a:rPr>
              <a:t>Продавец устанавливает монопольную цену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199" name="TextBox 5139"/>
          <p:cNvSpPr txBox="1">
            <a:spLocks noChangeArrowheads="1"/>
          </p:cNvSpPr>
          <p:nvPr/>
        </p:nvSpPr>
        <p:spPr bwMode="auto">
          <a:xfrm>
            <a:off x="206375" y="4864100"/>
            <a:ext cx="17049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Calibri" pitchFamily="34" charset="0"/>
              </a:rPr>
              <a:t>Характер продукции</a:t>
            </a:r>
            <a:endParaRPr lang="ru-RU" sz="1400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200" name="TextBox 5140"/>
          <p:cNvSpPr txBox="1">
            <a:spLocks noChangeArrowheads="1"/>
          </p:cNvSpPr>
          <p:nvPr/>
        </p:nvSpPr>
        <p:spPr bwMode="auto">
          <a:xfrm>
            <a:off x="179388" y="5373688"/>
            <a:ext cx="1725612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Calibri" pitchFamily="34" charset="0"/>
              </a:rPr>
              <a:t>Условия входа на рынок и выхода</a:t>
            </a:r>
          </a:p>
          <a:p>
            <a:r>
              <a:rPr lang="ru-RU" sz="1400" b="1">
                <a:latin typeface="Calibri" pitchFamily="34" charset="0"/>
              </a:rPr>
              <a:t> из него</a:t>
            </a:r>
            <a:endParaRPr lang="ru-RU" sz="1400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201" name="TextBox 5142"/>
          <p:cNvSpPr txBox="1">
            <a:spLocks noChangeArrowheads="1"/>
          </p:cNvSpPr>
          <p:nvPr/>
        </p:nvSpPr>
        <p:spPr bwMode="auto">
          <a:xfrm>
            <a:off x="268288" y="6070600"/>
            <a:ext cx="34607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Calibri" pitchFamily="34" charset="0"/>
              </a:rPr>
              <a:t>  Доступность        </a:t>
            </a:r>
          </a:p>
          <a:p>
            <a:r>
              <a:rPr lang="ru-RU" sz="1400" b="1">
                <a:latin typeface="Calibri" pitchFamily="34" charset="0"/>
              </a:rPr>
              <a:t>        информации</a:t>
            </a:r>
            <a:endParaRPr lang="ru-RU" sz="1400">
              <a:latin typeface="Calibri" pitchFamily="34" charset="0"/>
            </a:endParaRPr>
          </a:p>
          <a:p>
            <a:pPr algn="r"/>
            <a:endParaRPr lang="ru-RU">
              <a:latin typeface="Calibri" pitchFamily="34" charset="0"/>
            </a:endParaRPr>
          </a:p>
        </p:txBody>
      </p:sp>
      <p:sp>
        <p:nvSpPr>
          <p:cNvPr id="7202" name="TextBox 5143"/>
          <p:cNvSpPr txBox="1">
            <a:spLocks noChangeArrowheads="1"/>
          </p:cNvSpPr>
          <p:nvPr/>
        </p:nvSpPr>
        <p:spPr bwMode="auto">
          <a:xfrm>
            <a:off x="1922463" y="4833938"/>
            <a:ext cx="158115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Однородная</a:t>
            </a:r>
            <a:endParaRPr lang="ru-RU">
              <a:latin typeface="Calibri" pitchFamily="34" charset="0"/>
            </a:endParaRPr>
          </a:p>
        </p:txBody>
      </p:sp>
      <p:sp>
        <p:nvSpPr>
          <p:cNvPr id="7203" name="TextBox 5144"/>
          <p:cNvSpPr txBox="1">
            <a:spLocks noChangeArrowheads="1"/>
          </p:cNvSpPr>
          <p:nvPr/>
        </p:nvSpPr>
        <p:spPr bwMode="auto">
          <a:xfrm>
            <a:off x="3503613" y="4835525"/>
            <a:ext cx="19415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Разнородная</a:t>
            </a:r>
            <a:endParaRPr lang="ru-RU">
              <a:latin typeface="Calibri" pitchFamily="34" charset="0"/>
            </a:endParaRPr>
          </a:p>
        </p:txBody>
      </p:sp>
      <p:sp>
        <p:nvSpPr>
          <p:cNvPr id="7204" name="TextBox 5145"/>
          <p:cNvSpPr txBox="1">
            <a:spLocks noChangeArrowheads="1"/>
          </p:cNvSpPr>
          <p:nvPr/>
        </p:nvSpPr>
        <p:spPr bwMode="auto">
          <a:xfrm>
            <a:off x="5427663" y="4833938"/>
            <a:ext cx="1592262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Разнородная или</a:t>
            </a:r>
          </a:p>
          <a:p>
            <a:r>
              <a:rPr lang="ru-RU" sz="1400">
                <a:latin typeface="Calibri" pitchFamily="34" charset="0"/>
              </a:rPr>
              <a:t>Однородная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205" name="TextBox 5147"/>
          <p:cNvSpPr txBox="1">
            <a:spLocks noChangeArrowheads="1"/>
          </p:cNvSpPr>
          <p:nvPr/>
        </p:nvSpPr>
        <p:spPr bwMode="auto">
          <a:xfrm>
            <a:off x="7008813" y="4821238"/>
            <a:ext cx="1927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Уникальная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206" name="TextBox 5148"/>
          <p:cNvSpPr txBox="1">
            <a:spLocks noChangeArrowheads="1"/>
          </p:cNvSpPr>
          <p:nvPr/>
        </p:nvSpPr>
        <p:spPr bwMode="auto">
          <a:xfrm>
            <a:off x="1905000" y="5308600"/>
            <a:ext cx="156051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Барьеры отсутствуют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207" name="TextBox 5149"/>
          <p:cNvSpPr txBox="1">
            <a:spLocks noChangeArrowheads="1"/>
          </p:cNvSpPr>
          <p:nvPr/>
        </p:nvSpPr>
        <p:spPr bwMode="auto">
          <a:xfrm>
            <a:off x="3495675" y="5311775"/>
            <a:ext cx="1939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Барьеры отсутствуют</a:t>
            </a:r>
          </a:p>
        </p:txBody>
      </p:sp>
      <p:sp>
        <p:nvSpPr>
          <p:cNvPr id="7208" name="TextBox 5150"/>
          <p:cNvSpPr txBox="1">
            <a:spLocks noChangeArrowheads="1"/>
          </p:cNvSpPr>
          <p:nvPr/>
        </p:nvSpPr>
        <p:spPr bwMode="auto">
          <a:xfrm>
            <a:off x="5445125" y="5272088"/>
            <a:ext cx="157480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Существуют препятствия для входа в отрасль</a:t>
            </a:r>
            <a:endParaRPr lang="ru-RU">
              <a:latin typeface="Calibri" pitchFamily="34" charset="0"/>
            </a:endParaRPr>
          </a:p>
        </p:txBody>
      </p:sp>
      <p:sp>
        <p:nvSpPr>
          <p:cNvPr id="7209" name="TextBox 31"/>
          <p:cNvSpPr txBox="1">
            <a:spLocks noChangeArrowheads="1"/>
          </p:cNvSpPr>
          <p:nvPr/>
        </p:nvSpPr>
        <p:spPr bwMode="auto">
          <a:xfrm>
            <a:off x="7027863" y="5272088"/>
            <a:ext cx="19081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Практически </a:t>
            </a:r>
          </a:p>
          <a:p>
            <a:r>
              <a:rPr lang="ru-RU" sz="1400">
                <a:latin typeface="Calibri" pitchFamily="34" charset="0"/>
              </a:rPr>
              <a:t>Непреодолимые</a:t>
            </a:r>
          </a:p>
          <a:p>
            <a:r>
              <a:rPr lang="ru-RU" sz="1400">
                <a:latin typeface="Calibri" pitchFamily="34" charset="0"/>
              </a:rPr>
              <a:t>барьеры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210" name="TextBox 32"/>
          <p:cNvSpPr txBox="1">
            <a:spLocks noChangeArrowheads="1"/>
          </p:cNvSpPr>
          <p:nvPr/>
        </p:nvSpPr>
        <p:spPr bwMode="auto">
          <a:xfrm>
            <a:off x="1914525" y="6070600"/>
            <a:ext cx="15811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Равный доступ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211" name="TextBox 33"/>
          <p:cNvSpPr txBox="1">
            <a:spLocks noChangeArrowheads="1"/>
          </p:cNvSpPr>
          <p:nvPr/>
        </p:nvSpPr>
        <p:spPr bwMode="auto">
          <a:xfrm>
            <a:off x="3489325" y="6070600"/>
            <a:ext cx="19240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>
                <a:latin typeface="Calibri" pitchFamily="34" charset="0"/>
              </a:rPr>
              <a:t>Некоторые затруднения</a:t>
            </a:r>
          </a:p>
        </p:txBody>
      </p:sp>
      <p:sp>
        <p:nvSpPr>
          <p:cNvPr id="7212" name="TextBox 34"/>
          <p:cNvSpPr txBox="1">
            <a:spLocks noChangeArrowheads="1"/>
          </p:cNvSpPr>
          <p:nvPr/>
        </p:nvSpPr>
        <p:spPr bwMode="auto">
          <a:xfrm>
            <a:off x="5419725" y="6075363"/>
            <a:ext cx="15938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Некоторые ограничения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7213" name="TextBox 68"/>
          <p:cNvSpPr txBox="1">
            <a:spLocks noChangeArrowheads="1"/>
          </p:cNvSpPr>
          <p:nvPr/>
        </p:nvSpPr>
        <p:spPr bwMode="auto">
          <a:xfrm>
            <a:off x="7019925" y="6051550"/>
            <a:ext cx="15938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Некоторые ограничения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dirty="0">
                <a:solidFill>
                  <a:srgbClr val="FF0000"/>
                </a:solidFill>
                <a:latin typeface="Arial Black" pitchFamily="34" charset="0"/>
              </a:rPr>
              <a:t>Условия совершенной конкуренции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8313" y="1916113"/>
            <a:ext cx="8280400" cy="1296987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Производимые товары примерно одинаковы</a:t>
            </a:r>
          </a:p>
          <a:p>
            <a:pPr>
              <a:defRPr/>
            </a:pPr>
            <a:endParaRPr lang="ru-RU" sz="3200" b="1" dirty="0">
              <a:latin typeface="Arial Black" pitchFamily="34" charset="0"/>
            </a:endParaRPr>
          </a:p>
        </p:txBody>
      </p:sp>
      <p:pic>
        <p:nvPicPr>
          <p:cNvPr id="6148" name="Picture 9" descr="Картинка 10 из 158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2636838"/>
            <a:ext cx="4897438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dirty="0">
                <a:solidFill>
                  <a:srgbClr val="FF0000"/>
                </a:solidFill>
                <a:latin typeface="Arial Black" pitchFamily="34" charset="0"/>
              </a:rPr>
              <a:t>Условия совершенной конкуренции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8313" y="1916113"/>
            <a:ext cx="8280400" cy="1944687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+mj-lt"/>
              </a:rPr>
              <a:t>Число фирм велико, а объемы их поставок на рынок не очень различаются</a:t>
            </a:r>
          </a:p>
        </p:txBody>
      </p:sp>
      <p:pic>
        <p:nvPicPr>
          <p:cNvPr id="7172" name="Picture 5" descr="Картинка 20 из 158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3141663"/>
            <a:ext cx="4500563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dirty="0">
                <a:solidFill>
                  <a:srgbClr val="FF0000"/>
                </a:solidFill>
                <a:latin typeface="Arial Black" pitchFamily="34" charset="0"/>
              </a:rPr>
              <a:t>Условия совершенной конкуренции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8313" y="1916113"/>
            <a:ext cx="8280400" cy="122555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+mj-lt"/>
              </a:rPr>
              <a:t>Примерно одинаковые затраты на производство</a:t>
            </a:r>
          </a:p>
        </p:txBody>
      </p:sp>
      <p:pic>
        <p:nvPicPr>
          <p:cNvPr id="8196" name="Picture 7" descr="http://club.foto.ru/gallery/images/photo/2008/07/13/1141832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2781300"/>
            <a:ext cx="486092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dirty="0">
                <a:solidFill>
                  <a:srgbClr val="FF0000"/>
                </a:solidFill>
                <a:latin typeface="Arial Black" pitchFamily="34" charset="0"/>
              </a:rPr>
              <a:t>Условия совершенной конкуренции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8313" y="1916113"/>
            <a:ext cx="8280400" cy="1728787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+mj-lt"/>
              </a:rPr>
              <a:t>Транспортные затраты не играют большой роли в формировании предложения</a:t>
            </a:r>
          </a:p>
        </p:txBody>
      </p:sp>
      <p:pic>
        <p:nvPicPr>
          <p:cNvPr id="9220" name="Picture 5" descr="Картинка 4 из 846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3141663"/>
            <a:ext cx="4645025" cy="348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dirty="0">
                <a:solidFill>
                  <a:srgbClr val="FF0000"/>
                </a:solidFill>
                <a:latin typeface="Arial Black" pitchFamily="34" charset="0"/>
              </a:rPr>
              <a:t>Условия совершенной конкуренции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8313" y="1628775"/>
            <a:ext cx="8280400" cy="252095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+mj-lt"/>
              </a:rPr>
              <a:t>Продавцы и покупатели обладают всей необходимой информацией о поступающих на рынок товарах, их ценах и прибыльности продаж.</a:t>
            </a:r>
          </a:p>
          <a:p>
            <a:pPr>
              <a:defRPr/>
            </a:pPr>
            <a:endParaRPr lang="ru-RU" sz="3200" b="1" dirty="0">
              <a:latin typeface="+mj-lt"/>
            </a:endParaRPr>
          </a:p>
        </p:txBody>
      </p:sp>
      <p:pic>
        <p:nvPicPr>
          <p:cNvPr id="10244" name="Picture 5" descr="Картинка 10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t="4825" b="10252"/>
          <a:stretch>
            <a:fillRect/>
          </a:stretch>
        </p:blipFill>
        <p:spPr bwMode="auto">
          <a:xfrm>
            <a:off x="3132138" y="3716338"/>
            <a:ext cx="31623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755650" y="2781300"/>
            <a:ext cx="7570788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latin typeface="Arial Black" pitchFamily="34" charset="0"/>
              </a:rPr>
              <a:t>Если </a:t>
            </a:r>
            <a:r>
              <a:rPr lang="en-US" sz="4000" b="1">
                <a:latin typeface="Arial Black" pitchFamily="34" charset="0"/>
              </a:rPr>
              <a:t>TR-TC &lt; </a:t>
            </a:r>
            <a:r>
              <a:rPr lang="ru-RU" sz="4000" b="1">
                <a:latin typeface="Arial Black" pitchFamily="34" charset="0"/>
              </a:rPr>
              <a:t>чем </a:t>
            </a:r>
          </a:p>
          <a:p>
            <a:pPr algn="ctr"/>
            <a:r>
              <a:rPr lang="ru-RU" sz="4000" b="1">
                <a:latin typeface="Arial Black" pitchFamily="34" charset="0"/>
              </a:rPr>
              <a:t>у конкурентов, то фирму </a:t>
            </a:r>
          </a:p>
          <a:p>
            <a:pPr algn="ctr"/>
            <a:r>
              <a:rPr lang="ru-RU" sz="4000" b="1">
                <a:latin typeface="Arial Black" pitchFamily="34" charset="0"/>
              </a:rPr>
              <a:t>вытеснят с рынка</a:t>
            </a:r>
            <a:r>
              <a:rPr lang="en-US" sz="4000" b="1">
                <a:latin typeface="Arial Black" pitchFamily="34" charset="0"/>
              </a:rPr>
              <a:t> </a:t>
            </a:r>
          </a:p>
          <a:p>
            <a:pPr algn="ctr"/>
            <a:endParaRPr lang="ru-RU" sz="4000" b="1">
              <a:latin typeface="Arial Black" pitchFamily="34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dirty="0">
                <a:solidFill>
                  <a:srgbClr val="FF0000"/>
                </a:solidFill>
                <a:latin typeface="Arial Black" pitchFamily="34" charset="0"/>
              </a:rPr>
              <a:t>Максимизация прибыли конкурентной формы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68313" y="1484313"/>
            <a:ext cx="8280400" cy="1223962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+mj-lt"/>
              </a:rPr>
              <a:t>Цель конкурентной фирмы - получить максимум прибыли. </a:t>
            </a:r>
          </a:p>
          <a:p>
            <a:pPr>
              <a:defRPr/>
            </a:pPr>
            <a:endParaRPr lang="ru-RU" sz="3200" b="1" dirty="0">
              <a:latin typeface="+mj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95288" y="4797425"/>
            <a:ext cx="8280400" cy="187166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800" b="1" dirty="0">
                <a:latin typeface="+mj-lt"/>
              </a:rPr>
              <a:t>Поэтому конкурентная фирма производит и предлагает на рынке такой объем продукции, который максимизирует ее прибыль.</a:t>
            </a:r>
          </a:p>
          <a:p>
            <a:pPr>
              <a:defRPr/>
            </a:pPr>
            <a:endParaRPr lang="ru-RU" sz="2800" b="1" dirty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dirty="0">
                <a:solidFill>
                  <a:srgbClr val="FF0000"/>
                </a:solidFill>
                <a:latin typeface="Arial Black" pitchFamily="34" charset="0"/>
              </a:rPr>
              <a:t>Максимизация прибыли конкурентной формы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3200400"/>
            <a:ext cx="8280400" cy="1873250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+mj-lt"/>
              </a:rPr>
              <a:t>Прибыль конкурентной фирмы достигает максимума при таком объеме выпуска, при котором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43200" y="5029200"/>
            <a:ext cx="2811462" cy="1108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600" dirty="0">
                <a:latin typeface="+mj-lt"/>
              </a:rPr>
              <a:t>MC=P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2000" y="1752600"/>
            <a:ext cx="655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Р – величина постоянная</a:t>
            </a:r>
            <a:endParaRPr lang="ru-RU" sz="2400" b="1" dirty="0"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dirty="0">
                <a:solidFill>
                  <a:srgbClr val="FF0000"/>
                </a:solidFill>
                <a:latin typeface="Arial Black" pitchFamily="34" charset="0"/>
              </a:rPr>
              <a:t>Максимизация прибыли конкурентной формы</a:t>
            </a:r>
          </a:p>
        </p:txBody>
      </p:sp>
      <p:pic>
        <p:nvPicPr>
          <p:cNvPr id="14339" name="Picture 6" descr="http://img.slovari.yandex.ru/illustrations/lopatnikov/pictures/P6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1341438"/>
            <a:ext cx="5457825" cy="5516562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508625" y="1268413"/>
            <a:ext cx="3635375" cy="5589587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b="1" dirty="0">
                <a:latin typeface="+mj-lt"/>
              </a:rPr>
              <a:t>МС — предельные издержки, при выпуске </a:t>
            </a:r>
            <a:r>
              <a:rPr lang="ru-RU" b="1" dirty="0" err="1">
                <a:latin typeface="+mj-lt"/>
              </a:rPr>
              <a:t>Qopt</a:t>
            </a:r>
            <a:r>
              <a:rPr lang="ru-RU" b="1" dirty="0">
                <a:latin typeface="+mj-lt"/>
              </a:rPr>
              <a:t> они равны цене. </a:t>
            </a:r>
          </a:p>
          <a:p>
            <a:pPr>
              <a:defRPr/>
            </a:pPr>
            <a:endParaRPr lang="ru-RU" b="1" dirty="0">
              <a:latin typeface="+mj-lt"/>
            </a:endParaRPr>
          </a:p>
          <a:p>
            <a:pPr>
              <a:defRPr/>
            </a:pPr>
            <a:r>
              <a:rPr lang="ru-RU" b="1" dirty="0">
                <a:latin typeface="+mj-lt"/>
              </a:rPr>
              <a:t>Заштрихованные участки показывают потери прибыли при выборе объема выпуска меньшем (А) и большем (В), чем оптимальный уровень </a:t>
            </a:r>
          </a:p>
          <a:p>
            <a:pPr>
              <a:defRPr/>
            </a:pPr>
            <a:endParaRPr lang="ru-RU" b="1" dirty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Случай максимизации прибыли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42988" y="1268413"/>
            <a:ext cx="6642100" cy="1323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0" dirty="0">
                <a:latin typeface="+mj-lt"/>
              </a:rPr>
              <a:t>TR-TC=max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39750" y="3357563"/>
            <a:ext cx="8064500" cy="223202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4400" b="1" dirty="0">
                <a:latin typeface="+mj-lt"/>
              </a:rPr>
              <a:t>TR=MC </a:t>
            </a:r>
            <a:r>
              <a:rPr lang="ru-RU" sz="3200" b="1" dirty="0">
                <a:latin typeface="+mj-lt"/>
              </a:rPr>
              <a:t>- условие максимизации прибыли в точке, где кривая предельных издержек возрастает. </a:t>
            </a:r>
          </a:p>
          <a:p>
            <a:pPr>
              <a:defRPr/>
            </a:pPr>
            <a:endParaRPr lang="ru-RU" sz="2800" b="1" dirty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20015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Предложение конкурентной фирмы в краткосрочном периоде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188" y="1484313"/>
            <a:ext cx="8064500" cy="208915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800" b="1" dirty="0">
                <a:latin typeface="+mj-lt"/>
              </a:rPr>
              <a:t>У конкурентной фирмы остается только один параметр, который может изменить величину прибыли: объем предложения продукции.</a:t>
            </a:r>
          </a:p>
          <a:p>
            <a:pPr>
              <a:defRPr/>
            </a:pPr>
            <a:endParaRPr lang="ru-RU" sz="2800" b="1" dirty="0">
              <a:latin typeface="+mj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11188" y="4005263"/>
            <a:ext cx="8064500" cy="2087562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800" b="1" dirty="0">
                <a:latin typeface="+mj-lt"/>
              </a:rPr>
              <a:t>Объем выпуска, </a:t>
            </a:r>
            <a:r>
              <a:rPr lang="ru-RU" sz="2800" b="1" dirty="0" err="1">
                <a:latin typeface="+mj-lt"/>
              </a:rPr>
              <a:t>максимизирующий</a:t>
            </a:r>
            <a:r>
              <a:rPr lang="ru-RU" sz="2800" b="1" dirty="0">
                <a:latin typeface="+mj-lt"/>
              </a:rPr>
              <a:t> прибыль, зависит от технологических и экономических условий функционирования фирмы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5219700" y="2349500"/>
            <a:ext cx="3159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ru-RU" altLang="ru-RU"/>
              <a:t>Джоан   Робинсон</a:t>
            </a:r>
          </a:p>
        </p:txBody>
      </p:sp>
      <p:sp>
        <p:nvSpPr>
          <p:cNvPr id="10256" name="WordArt 16"/>
          <p:cNvSpPr>
            <a:spLocks noChangeArrowheads="1" noChangeShapeType="1" noTextEdit="1"/>
          </p:cNvSpPr>
          <p:nvPr/>
        </p:nvSpPr>
        <p:spPr bwMode="auto">
          <a:xfrm>
            <a:off x="255588" y="0"/>
            <a:ext cx="8888412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Совершенная конкуренция возможна в </a:t>
            </a:r>
          </a:p>
          <a:p>
            <a:pPr algn="ctr"/>
            <a:r>
              <a:rPr lang="ru-RU" sz="32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условиях свободного рынка</a:t>
            </a:r>
          </a:p>
        </p:txBody>
      </p:sp>
      <p:pic>
        <p:nvPicPr>
          <p:cNvPr id="11268" name="Picture 17" descr="7578_2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3813175" cy="537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19"/>
          <p:cNvSpPr txBox="1">
            <a:spLocks noChangeArrowheads="1"/>
          </p:cNvSpPr>
          <p:nvPr/>
        </p:nvSpPr>
        <p:spPr bwMode="auto">
          <a:xfrm>
            <a:off x="4356100" y="3068638"/>
            <a:ext cx="18415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/>
              <a:t>вид</a:t>
            </a:r>
          </a:p>
        </p:txBody>
      </p:sp>
      <p:sp>
        <p:nvSpPr>
          <p:cNvPr id="11270" name="Text Box 23"/>
          <p:cNvSpPr txBox="1">
            <a:spLocks noChangeArrowheads="1"/>
          </p:cNvSpPr>
          <p:nvPr/>
        </p:nvSpPr>
        <p:spPr bwMode="auto">
          <a:xfrm>
            <a:off x="3995738" y="2852738"/>
            <a:ext cx="4968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2400"/>
              <a:t>видела в несовершенной конкуренции главную</a:t>
            </a:r>
          </a:p>
          <a:p>
            <a:pPr algn="l">
              <a:spcBef>
                <a:spcPct val="50000"/>
              </a:spcBef>
            </a:pPr>
            <a:r>
              <a:rPr lang="ru-RU" altLang="ru-RU" sz="2400"/>
              <a:t>слабость капиталистической </a:t>
            </a:r>
          </a:p>
          <a:p>
            <a:pPr algn="l">
              <a:spcBef>
                <a:spcPct val="50000"/>
              </a:spcBef>
            </a:pPr>
            <a:r>
              <a:rPr lang="ru-RU" altLang="ru-RU" sz="2400"/>
              <a:t> системы. Она считала, что компании получают больше прибыли, поддерживая более высокую цену, чем они могли бы иметь при совершенной конкуренции.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4" grpId="0"/>
      <p:bldP spid="1025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2555875" y="62071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endParaRPr lang="ru-RU" altLang="ru-RU" sz="2000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79388" y="3573463"/>
            <a:ext cx="7412037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dirty="0" smtClean="0"/>
              <a:t>Признаки монополистической конкуренции</a:t>
            </a:r>
            <a:r>
              <a:rPr lang="en-US" altLang="ru-RU" dirty="0" smtClean="0"/>
              <a:t>:</a:t>
            </a:r>
            <a:endParaRPr lang="ru-RU" altLang="ru-RU" dirty="0" smtClean="0"/>
          </a:p>
          <a:p>
            <a:pPr algn="l" eaLnBrk="1" hangingPunct="1">
              <a:defRPr/>
            </a:pPr>
            <a:endParaRPr lang="ru-RU" altLang="ru-RU" dirty="0" smtClean="0"/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dirty="0" smtClean="0"/>
              <a:t>предоставление дополнительных услуг </a:t>
            </a:r>
          </a:p>
          <a:p>
            <a:pPr algn="l" eaLnBrk="1" hangingPunct="1">
              <a:defRPr/>
            </a:pPr>
            <a:r>
              <a:rPr lang="ru-RU" altLang="ru-RU" dirty="0" smtClean="0"/>
              <a:t>  покупателям</a:t>
            </a:r>
            <a:r>
              <a:rPr lang="en-US" altLang="ru-RU" dirty="0" smtClean="0"/>
              <a:t>;</a:t>
            </a:r>
            <a:endParaRPr lang="ru-RU" altLang="ru-RU" dirty="0" smtClean="0"/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dirty="0" smtClean="0"/>
              <a:t>гарантия обслуживания</a:t>
            </a:r>
            <a:r>
              <a:rPr lang="en-US" altLang="ru-RU" dirty="0" smtClean="0"/>
              <a:t>;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dirty="0" smtClean="0"/>
              <a:t>яркие красочные упаковки и др.</a:t>
            </a:r>
          </a:p>
        </p:txBody>
      </p:sp>
      <p:sp>
        <p:nvSpPr>
          <p:cNvPr id="15370" name="WordArt 10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244013" cy="2276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Монополистическая конкуренция</a:t>
            </a:r>
          </a:p>
          <a:p>
            <a:pPr algn="ctr"/>
            <a:r>
              <a:rPr lang="ru-RU" sz="3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предполагает дифференциацию продукта,</a:t>
            </a:r>
          </a:p>
          <a:p>
            <a:pPr algn="ctr"/>
            <a:r>
              <a:rPr lang="ru-RU" sz="3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 т. е. наличие у него таких свойств, </a:t>
            </a:r>
          </a:p>
          <a:p>
            <a:pPr algn="ctr"/>
            <a:r>
              <a:rPr lang="ru-RU" sz="3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которых нет у продуктов конкурентов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5724525" y="2349500"/>
            <a:ext cx="218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ru-RU" altLang="ru-RU" sz="2400"/>
              <a:t>Э. Чемберлен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/>
      <p:bldP spid="15370" grpId="0" animBg="1"/>
      <p:bldP spid="153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Монополистическая конкуренция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95288" y="1052513"/>
            <a:ext cx="8353425" cy="316865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800" b="1" dirty="0">
                <a:latin typeface="Arial Black" pitchFamily="34" charset="0"/>
              </a:rPr>
              <a:t>- одна из форм несовершенной конкуренции, которая существует в тех отраслях, где сравнительно много производителей, но их продукция защищена патентом или торговой маркой и не может быть произведена другими фирмами.</a:t>
            </a:r>
          </a:p>
        </p:txBody>
      </p:sp>
      <p:pic>
        <p:nvPicPr>
          <p:cNvPr id="4100" name="Picture 4" descr="Картинка 6 из 17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3843338"/>
            <a:ext cx="3014662" cy="301466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Монополистическая конкуренция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95288" y="1052513"/>
            <a:ext cx="8353425" cy="360045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800" b="1" dirty="0">
                <a:latin typeface="Arial Black" pitchFamily="34" charset="0"/>
              </a:rPr>
              <a:t>На рынке действует множество фирм, причем среди них либо вообще нет крупных, либо те не имеют решающих преимуществ над мелкими и соседствуют с ними. </a:t>
            </a:r>
          </a:p>
          <a:p>
            <a:pPr>
              <a:defRPr/>
            </a:pPr>
            <a:endParaRPr lang="ru-RU" sz="2800" b="1" dirty="0">
              <a:latin typeface="Arial Black" pitchFamily="34" charset="0"/>
            </a:endParaRPr>
          </a:p>
          <a:p>
            <a:pPr>
              <a:defRPr/>
            </a:pPr>
            <a:r>
              <a:rPr lang="ru-RU" sz="2800" b="1" dirty="0">
                <a:latin typeface="Arial Black" pitchFamily="34" charset="0"/>
              </a:rPr>
              <a:t>Барьеры на пути проникновения на такой рынок сравнительно невелики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Дифференциация продукции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95288" y="1052513"/>
            <a:ext cx="8353425" cy="230505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800" b="1" dirty="0">
                <a:latin typeface="Arial Black" pitchFamily="34" charset="0"/>
              </a:rPr>
              <a:t>- ситуация, при которой покупатели рассматривают идентичную продукцию конкурирующих производителей как схожую, но все же не полностью взаимозаменяемую.</a:t>
            </a:r>
          </a:p>
        </p:txBody>
      </p:sp>
      <p:pic>
        <p:nvPicPr>
          <p:cNvPr id="6148" name="Picture 2" descr="Картинка 1 из 42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357563"/>
            <a:ext cx="4827587" cy="321468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6149" name="Picture 4" descr="Картинка 49 из 454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2976563"/>
            <a:ext cx="2952750" cy="36607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4213" y="981075"/>
            <a:ext cx="7920037" cy="9350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Качество продукции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84213" y="2852738"/>
            <a:ext cx="7920037" cy="10810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4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Сервис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39750" y="4652963"/>
            <a:ext cx="7991475" cy="1225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4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Реклама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58420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solidFill>
                  <a:srgbClr val="FF0000"/>
                </a:solidFill>
                <a:latin typeface="Arial Black" pitchFamily="34" charset="0"/>
              </a:rPr>
              <a:t>Причины дифференциации товаров</a:t>
            </a:r>
          </a:p>
        </p:txBody>
      </p:sp>
      <p:pic>
        <p:nvPicPr>
          <p:cNvPr id="8198" name="Picture 4" descr="Картинка 22 из 1210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981075"/>
            <a:ext cx="1079500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6" descr="Картинка 17 из 12103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2852738"/>
            <a:ext cx="1098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 descr="Картинка 3 из 64000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9750" y="4652963"/>
            <a:ext cx="16256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4213" y="981075"/>
            <a:ext cx="7920037" cy="9350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             Сегментация рынка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84213" y="4221163"/>
            <a:ext cx="7920037" cy="10795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Доля даже маленькой фирмы может стать очень большой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52387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dirty="0">
                <a:solidFill>
                  <a:srgbClr val="FF0000"/>
                </a:solidFill>
                <a:latin typeface="Arial Black" pitchFamily="34" charset="0"/>
              </a:rPr>
              <a:t>Последствие  дифференциации товаров</a:t>
            </a:r>
          </a:p>
        </p:txBody>
      </p:sp>
      <p:sp>
        <p:nvSpPr>
          <p:cNvPr id="12" name="Стрелка вниз 11"/>
          <p:cNvSpPr>
            <a:spLocks noChangeArrowheads="1"/>
          </p:cNvSpPr>
          <p:nvPr/>
        </p:nvSpPr>
        <p:spPr bwMode="auto">
          <a:xfrm>
            <a:off x="3779838" y="2276475"/>
            <a:ext cx="1079500" cy="1368425"/>
          </a:xfrm>
          <a:prstGeom prst="downArrow">
            <a:avLst>
              <a:gd name="adj1" fmla="val 50000"/>
              <a:gd name="adj2" fmla="val 5003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pic>
        <p:nvPicPr>
          <p:cNvPr id="9222" name="Picture 2" descr="Картинка 34 из 257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19698" t="20175" r="14774" b="21519"/>
          <a:stretch>
            <a:fillRect/>
          </a:stretch>
        </p:blipFill>
        <p:spPr bwMode="auto">
          <a:xfrm>
            <a:off x="684213" y="981075"/>
            <a:ext cx="2297112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0" y="2205038"/>
            <a:ext cx="8651875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ru-RU" altLang="ru-RU" u="sng"/>
              <a:t>Ценовая война </a:t>
            </a:r>
            <a:r>
              <a:rPr lang="ru-RU" altLang="ru-RU"/>
              <a:t>– это цикл последовательных </a:t>
            </a:r>
          </a:p>
          <a:p>
            <a:pPr algn="l" eaLnBrk="1" hangingPunct="1"/>
            <a:r>
              <a:rPr lang="ru-RU" altLang="ru-RU"/>
              <a:t>                          уменьшений цены конкурентами на</a:t>
            </a:r>
          </a:p>
          <a:p>
            <a:pPr algn="l" eaLnBrk="1" hangingPunct="1"/>
            <a:r>
              <a:rPr lang="ru-RU" altLang="ru-RU"/>
              <a:t>                          олигополистическом рынке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250825" y="3933825"/>
            <a:ext cx="9313863" cy="224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dirty="0" smtClean="0"/>
              <a:t>Черты олигополии</a:t>
            </a:r>
            <a:r>
              <a:rPr lang="en-US" altLang="ru-RU" dirty="0" smtClean="0"/>
              <a:t>: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dirty="0" smtClean="0"/>
              <a:t>лидерство в ценах</a:t>
            </a:r>
            <a:r>
              <a:rPr lang="en-US" altLang="ru-RU" dirty="0" smtClean="0"/>
              <a:t>;</a:t>
            </a:r>
            <a:endParaRPr lang="ru-RU" altLang="ru-RU" dirty="0" smtClean="0"/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dirty="0" smtClean="0"/>
              <a:t>традиционность</a:t>
            </a:r>
            <a:r>
              <a:rPr lang="en-US" altLang="ru-RU" dirty="0" smtClean="0"/>
              <a:t>;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dirty="0" smtClean="0"/>
              <a:t>тайное соглашение конкурентов на стадии сбыта </a:t>
            </a:r>
          </a:p>
          <a:p>
            <a:pPr algn="l" eaLnBrk="1" hangingPunct="1">
              <a:defRPr/>
            </a:pPr>
            <a:r>
              <a:rPr lang="ru-RU" altLang="ru-RU" dirty="0" smtClean="0"/>
              <a:t>  продукта (картель)</a:t>
            </a:r>
          </a:p>
        </p:txBody>
      </p:sp>
      <p:sp>
        <p:nvSpPr>
          <p:cNvPr id="18444" name="WordArt 12"/>
          <p:cNvSpPr>
            <a:spLocks noChangeArrowheads="1" noChangeShapeType="1" noTextEdit="1"/>
          </p:cNvSpPr>
          <p:nvPr/>
        </p:nvSpPr>
        <p:spPr bwMode="auto">
          <a:xfrm>
            <a:off x="0" y="188913"/>
            <a:ext cx="8820150" cy="19446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Олигополия</a:t>
            </a:r>
            <a:r>
              <a:rPr lang="ru-RU" sz="3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 характеризуется</a:t>
            </a:r>
          </a:p>
          <a:p>
            <a:pPr algn="ctr"/>
            <a:r>
              <a:rPr lang="ru-RU" sz="3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 тем что на рынке</a:t>
            </a:r>
          </a:p>
          <a:p>
            <a:pPr algn="ctr"/>
            <a:r>
              <a:rPr lang="ru-RU" sz="3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 господствуют несколько </a:t>
            </a:r>
          </a:p>
          <a:p>
            <a:pPr algn="ctr"/>
            <a:r>
              <a:rPr lang="ru-RU" sz="3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крупных фирм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43" grpId="0"/>
      <p:bldP spid="1844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WordArt 4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856932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Плоха не монополия сама по себе, а </a:t>
            </a:r>
          </a:p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устранение ею конкуренции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732588" y="1557338"/>
            <a:ext cx="1638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/>
              <a:t>Ф. Хайек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348038" y="2392363"/>
            <a:ext cx="22952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 sz="3200" b="1" dirty="0">
                <a:solidFill>
                  <a:srgbClr val="FF0000"/>
                </a:solidFill>
              </a:rPr>
              <a:t>Монополия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1187450" y="3213100"/>
            <a:ext cx="993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/>
              <a:t>«За»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6516688" y="3141663"/>
            <a:ext cx="1784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/>
              <a:t>«Против»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0" y="4148138"/>
            <a:ext cx="406241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 sz="2400"/>
              <a:t>1 высококачественная </a:t>
            </a:r>
          </a:p>
          <a:p>
            <a:pPr algn="l"/>
            <a:r>
              <a:rPr lang="ru-RU" altLang="ru-RU" sz="2400"/>
              <a:t>   продукция</a:t>
            </a:r>
            <a:r>
              <a:rPr lang="en-US" altLang="ru-RU" sz="2400"/>
              <a:t>;</a:t>
            </a:r>
            <a:endParaRPr lang="ru-RU" altLang="ru-RU" sz="2400"/>
          </a:p>
          <a:p>
            <a:pPr algn="l"/>
            <a:r>
              <a:rPr lang="ru-RU" altLang="ru-RU" sz="2400"/>
              <a:t>2 развитие научно-</a:t>
            </a:r>
          </a:p>
          <a:p>
            <a:pPr algn="l"/>
            <a:r>
              <a:rPr lang="ru-RU" altLang="ru-RU" sz="2400"/>
              <a:t>  технического прогресса в </a:t>
            </a:r>
          </a:p>
          <a:p>
            <a:pPr algn="l"/>
            <a:r>
              <a:rPr lang="ru-RU" altLang="ru-RU" sz="2400"/>
              <a:t>  производстве.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4572000" y="3933825"/>
            <a:ext cx="48037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 sz="2400"/>
              <a:t>1 Усиление неравенства </a:t>
            </a:r>
          </a:p>
          <a:p>
            <a:pPr algn="l"/>
            <a:r>
              <a:rPr lang="ru-RU" altLang="ru-RU" sz="2400"/>
              <a:t>   в доходах</a:t>
            </a:r>
            <a:r>
              <a:rPr lang="en-US" altLang="ru-RU" sz="2400"/>
              <a:t>;</a:t>
            </a:r>
            <a:endParaRPr lang="ru-RU" altLang="ru-RU" sz="2400"/>
          </a:p>
          <a:p>
            <a:pPr algn="l"/>
            <a:r>
              <a:rPr lang="ru-RU" altLang="ru-RU" sz="2400"/>
              <a:t>2 банкротство мелких </a:t>
            </a:r>
          </a:p>
          <a:p>
            <a:pPr algn="l"/>
            <a:r>
              <a:rPr lang="ru-RU" altLang="ru-RU" sz="2400"/>
              <a:t>предприятий и безработица</a:t>
            </a:r>
            <a:r>
              <a:rPr lang="en-US" altLang="ru-RU" sz="2400"/>
              <a:t>;</a:t>
            </a:r>
            <a:endParaRPr lang="ru-RU" altLang="ru-RU" sz="2400"/>
          </a:p>
          <a:p>
            <a:pPr algn="l"/>
            <a:r>
              <a:rPr lang="ru-RU" altLang="ru-RU" sz="2400"/>
              <a:t>3 нестабильность в социальной </a:t>
            </a:r>
          </a:p>
          <a:p>
            <a:pPr algn="l"/>
            <a:r>
              <a:rPr lang="ru-RU" altLang="ru-RU" sz="2400"/>
              <a:t>и политической сфере.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4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4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nimBg="1"/>
      <p:bldP spid="19461" grpId="0"/>
      <p:bldP spid="19462" grpId="0"/>
      <p:bldP spid="19463" grpId="0"/>
      <p:bldP spid="19464" grpId="0"/>
      <p:bldP spid="19465" grpId="0"/>
      <p:bldP spid="19466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1547813" y="188913"/>
            <a:ext cx="49729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Способы образования монополии</a:t>
            </a:r>
            <a:r>
              <a:rPr lang="en-US" alt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alt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0" y="1196975"/>
            <a:ext cx="9445625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корнер – скупка товара, складирование, продажа товара по </a:t>
            </a:r>
          </a:p>
          <a:p>
            <a:pPr algn="l">
              <a:defRPr/>
            </a:pPr>
            <a:r>
              <a:rPr lang="ru-RU" altLang="ru-RU" sz="2400" dirty="0" smtClean="0"/>
              <a:t>   завышенным ценам в условиях дефицита</a:t>
            </a:r>
            <a:r>
              <a:rPr lang="en-US" altLang="ru-RU" sz="2400" dirty="0" smtClean="0"/>
              <a:t>;</a:t>
            </a:r>
            <a:endParaRPr lang="ru-RU" altLang="ru-RU" sz="2400" dirty="0" smtClean="0"/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скупка акций – тайное приобретение контрольного пакета </a:t>
            </a:r>
          </a:p>
          <a:p>
            <a:pPr algn="l">
              <a:defRPr/>
            </a:pPr>
            <a:r>
              <a:rPr lang="ru-RU" altLang="ru-RU" sz="2400" dirty="0" smtClean="0"/>
              <a:t>   акций какой-либо компании</a:t>
            </a:r>
            <a:r>
              <a:rPr lang="en-US" altLang="ru-RU" sz="2400" dirty="0" smtClean="0"/>
              <a:t>;</a:t>
            </a:r>
            <a:endParaRPr lang="ru-RU" altLang="ru-RU" sz="2400" dirty="0" smtClean="0"/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поглощение мелких фирм крупной.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2824163" y="3181350"/>
            <a:ext cx="30146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/>
              <a:t>Виды монополий</a:t>
            </a: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2700338" y="3213100"/>
            <a:ext cx="3240087" cy="5032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376238" y="3879850"/>
            <a:ext cx="157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 sz="2400"/>
              <a:t>открытая</a:t>
            </a:r>
            <a:r>
              <a:rPr lang="en-US" altLang="ru-RU" sz="2400"/>
              <a:t>;</a:t>
            </a:r>
            <a:endParaRPr lang="ru-RU" altLang="ru-RU" sz="2400"/>
          </a:p>
          <a:p>
            <a:pPr algn="l"/>
            <a:r>
              <a:rPr lang="ru-RU" altLang="ru-RU" sz="2400"/>
              <a:t>закрытая</a:t>
            </a:r>
          </a:p>
        </p:txBody>
      </p:sp>
      <p:sp>
        <p:nvSpPr>
          <p:cNvPr id="60425" name="Rectangle 9"/>
          <p:cNvSpPr>
            <a:spLocks noChangeArrowheads="1"/>
          </p:cNvSpPr>
          <p:nvPr/>
        </p:nvSpPr>
        <p:spPr bwMode="auto">
          <a:xfrm>
            <a:off x="250825" y="3860800"/>
            <a:ext cx="1728788" cy="93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60426" name="Text Box 10"/>
          <p:cNvSpPr txBox="1">
            <a:spLocks noChangeArrowheads="1"/>
          </p:cNvSpPr>
          <p:nvPr/>
        </p:nvSpPr>
        <p:spPr bwMode="auto">
          <a:xfrm>
            <a:off x="6227763" y="3933825"/>
            <a:ext cx="22399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 sz="2400"/>
              <a:t>естественная</a:t>
            </a:r>
            <a:r>
              <a:rPr lang="en-US" altLang="ru-RU" sz="2400"/>
              <a:t>;</a:t>
            </a:r>
            <a:endParaRPr lang="ru-RU" altLang="ru-RU" sz="2400"/>
          </a:p>
          <a:p>
            <a:pPr algn="l"/>
            <a:r>
              <a:rPr lang="ru-RU" altLang="ru-RU" sz="2400"/>
              <a:t>искусственная</a:t>
            </a:r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6156325" y="3860800"/>
            <a:ext cx="2376488" cy="93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60428" name="Text Box 12"/>
          <p:cNvSpPr txBox="1">
            <a:spLocks noChangeArrowheads="1"/>
          </p:cNvSpPr>
          <p:nvPr/>
        </p:nvSpPr>
        <p:spPr bwMode="auto">
          <a:xfrm>
            <a:off x="1166813" y="5103813"/>
            <a:ext cx="1736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 sz="2400"/>
              <a:t>Случайная</a:t>
            </a:r>
          </a:p>
        </p:txBody>
      </p:sp>
      <p:sp>
        <p:nvSpPr>
          <p:cNvPr id="60429" name="Rectangle 13"/>
          <p:cNvSpPr>
            <a:spLocks noChangeArrowheads="1"/>
          </p:cNvSpPr>
          <p:nvPr/>
        </p:nvSpPr>
        <p:spPr bwMode="auto">
          <a:xfrm>
            <a:off x="1116013" y="5084763"/>
            <a:ext cx="1871662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60430" name="Text Box 14"/>
          <p:cNvSpPr txBox="1">
            <a:spLocks noChangeArrowheads="1"/>
          </p:cNvSpPr>
          <p:nvPr/>
        </p:nvSpPr>
        <p:spPr bwMode="auto">
          <a:xfrm>
            <a:off x="5292725" y="5013325"/>
            <a:ext cx="193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 sz="2400"/>
              <a:t>Монопсония</a:t>
            </a:r>
          </a:p>
        </p:txBody>
      </p:sp>
      <p:sp>
        <p:nvSpPr>
          <p:cNvPr id="60431" name="Rectangle 15"/>
          <p:cNvSpPr>
            <a:spLocks noChangeArrowheads="1"/>
          </p:cNvSpPr>
          <p:nvPr/>
        </p:nvSpPr>
        <p:spPr bwMode="auto">
          <a:xfrm>
            <a:off x="5219700" y="4941888"/>
            <a:ext cx="2089150" cy="574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60432" name="Text Box 16"/>
          <p:cNvSpPr txBox="1">
            <a:spLocks noChangeArrowheads="1"/>
          </p:cNvSpPr>
          <p:nvPr/>
        </p:nvSpPr>
        <p:spPr bwMode="auto">
          <a:xfrm>
            <a:off x="2051050" y="5805488"/>
            <a:ext cx="1560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 sz="2400"/>
              <a:t>Дуополия</a:t>
            </a:r>
          </a:p>
        </p:txBody>
      </p:sp>
      <p:sp>
        <p:nvSpPr>
          <p:cNvPr id="60433" name="Rectangle 17"/>
          <p:cNvSpPr>
            <a:spLocks noChangeArrowheads="1"/>
          </p:cNvSpPr>
          <p:nvPr/>
        </p:nvSpPr>
        <p:spPr bwMode="auto">
          <a:xfrm>
            <a:off x="2051050" y="5734050"/>
            <a:ext cx="1584325" cy="574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60434" name="Text Box 18"/>
          <p:cNvSpPr txBox="1">
            <a:spLocks noChangeArrowheads="1"/>
          </p:cNvSpPr>
          <p:nvPr/>
        </p:nvSpPr>
        <p:spPr bwMode="auto">
          <a:xfrm>
            <a:off x="4284663" y="5734050"/>
            <a:ext cx="2325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 sz="2400"/>
              <a:t>Двухсторонняя</a:t>
            </a:r>
          </a:p>
        </p:txBody>
      </p:sp>
      <p:sp>
        <p:nvSpPr>
          <p:cNvPr id="60435" name="Rectangle 19"/>
          <p:cNvSpPr>
            <a:spLocks noChangeArrowheads="1"/>
          </p:cNvSpPr>
          <p:nvPr/>
        </p:nvSpPr>
        <p:spPr bwMode="auto">
          <a:xfrm>
            <a:off x="4211638" y="5661025"/>
            <a:ext cx="2447925" cy="576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60436" name="Line 20"/>
          <p:cNvSpPr>
            <a:spLocks noChangeShapeType="1"/>
          </p:cNvSpPr>
          <p:nvPr/>
        </p:nvSpPr>
        <p:spPr bwMode="auto">
          <a:xfrm flipH="1">
            <a:off x="1116013" y="3429000"/>
            <a:ext cx="15843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0437" name="Line 21"/>
          <p:cNvSpPr>
            <a:spLocks noChangeShapeType="1"/>
          </p:cNvSpPr>
          <p:nvPr/>
        </p:nvSpPr>
        <p:spPr bwMode="auto">
          <a:xfrm flipH="1">
            <a:off x="2124075" y="3716338"/>
            <a:ext cx="2087563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0438" name="Line 22"/>
          <p:cNvSpPr>
            <a:spLocks noChangeShapeType="1"/>
          </p:cNvSpPr>
          <p:nvPr/>
        </p:nvSpPr>
        <p:spPr bwMode="auto">
          <a:xfrm flipH="1">
            <a:off x="2987675" y="3716338"/>
            <a:ext cx="1223963" cy="2017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0439" name="Line 23"/>
          <p:cNvSpPr>
            <a:spLocks noChangeShapeType="1"/>
          </p:cNvSpPr>
          <p:nvPr/>
        </p:nvSpPr>
        <p:spPr bwMode="auto">
          <a:xfrm>
            <a:off x="4211638" y="3716338"/>
            <a:ext cx="1800225" cy="1225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0440" name="Line 24"/>
          <p:cNvSpPr>
            <a:spLocks noChangeShapeType="1"/>
          </p:cNvSpPr>
          <p:nvPr/>
        </p:nvSpPr>
        <p:spPr bwMode="auto">
          <a:xfrm>
            <a:off x="4211638" y="3716338"/>
            <a:ext cx="720725" cy="1944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0441" name="Line 25"/>
          <p:cNvSpPr>
            <a:spLocks noChangeShapeType="1"/>
          </p:cNvSpPr>
          <p:nvPr/>
        </p:nvSpPr>
        <p:spPr bwMode="auto">
          <a:xfrm>
            <a:off x="5940425" y="3429000"/>
            <a:ext cx="13684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0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0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0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0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0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0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0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0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0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0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0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/>
      <p:bldP spid="60421" grpId="0"/>
      <p:bldP spid="60422" grpId="0"/>
      <p:bldP spid="60423" grpId="0" animBg="1"/>
      <p:bldP spid="60424" grpId="0"/>
      <p:bldP spid="60425" grpId="0" animBg="1"/>
      <p:bldP spid="60426" grpId="0"/>
      <p:bldP spid="60427" grpId="0" animBg="1"/>
      <p:bldP spid="60428" grpId="0"/>
      <p:bldP spid="60429" grpId="0" animBg="1"/>
      <p:bldP spid="60430" grpId="0"/>
      <p:bldP spid="60431" grpId="0" animBg="1"/>
      <p:bldP spid="60432" grpId="0"/>
      <p:bldP spid="60433" grpId="0" animBg="1"/>
      <p:bldP spid="60434" grpId="0"/>
      <p:bldP spid="60435" grpId="0" animBg="1"/>
      <p:bldP spid="60436" grpId="0" animBg="1"/>
      <p:bldP spid="60437" grpId="0" animBg="1"/>
      <p:bldP spid="60438" grpId="0" animBg="1"/>
      <p:bldP spid="60439" grpId="0" animBg="1"/>
      <p:bldP spid="60440" grpId="0" animBg="1"/>
      <p:bldP spid="6044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0" y="211138"/>
            <a:ext cx="54510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altLang="ru-RU" sz="3600" b="1" dirty="0">
                <a:solidFill>
                  <a:srgbClr val="FF0000"/>
                </a:solidFill>
              </a:rPr>
              <a:t>Естественные монополии</a:t>
            </a:r>
            <a:r>
              <a:rPr lang="en-US" altLang="ru-RU" sz="3600" b="1" dirty="0">
                <a:solidFill>
                  <a:srgbClr val="FF0000"/>
                </a:solidFill>
              </a:rPr>
              <a:t>:</a:t>
            </a:r>
            <a:endParaRPr lang="ru-RU" altLang="ru-RU" sz="3600" b="1" dirty="0">
              <a:solidFill>
                <a:srgbClr val="FF0000"/>
              </a:solidFill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179388" y="928688"/>
            <a:ext cx="5002212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службы (газо-, водо-,    электроснабжение)</a:t>
            </a:r>
            <a:r>
              <a:rPr lang="en-US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патентная служба (патент – это защита прав </a:t>
            </a:r>
          </a:p>
          <a:p>
            <a:pPr algn="just">
              <a:defRPr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изобретателя на изобретение в течение его жизни и  после смерти)</a:t>
            </a:r>
            <a:r>
              <a:rPr lang="en-US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торговая марка и торговый знак (</a:t>
            </a:r>
            <a:r>
              <a:rPr lang="ru-RU" alt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качества    товара, защищает права владельца в течение </a:t>
            </a:r>
          </a:p>
          <a:p>
            <a:pPr algn="just">
              <a:defRPr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жизни и после смерти)</a:t>
            </a:r>
          </a:p>
        </p:txBody>
      </p:sp>
      <p:pic>
        <p:nvPicPr>
          <p:cNvPr id="1638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852488"/>
            <a:ext cx="4073525" cy="600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/>
      <p:bldP spid="6144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69938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400" b="1" dirty="0">
                <a:solidFill>
                  <a:srgbClr val="FF0000"/>
                </a:solidFill>
                <a:latin typeface="Arial Black" pitchFamily="34" charset="0"/>
              </a:rPr>
              <a:t>Монопсония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50825" y="908050"/>
            <a:ext cx="8353425" cy="1944688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800" b="1" dirty="0">
                <a:latin typeface="Arial Black" pitchFamily="34" charset="0"/>
              </a:rPr>
              <a:t>- рынок, на котором выступает лишь один покупатель товара, услуги или ресурса, в том числе наниматель рабочей силы. </a:t>
            </a:r>
          </a:p>
        </p:txBody>
      </p:sp>
      <p:pic>
        <p:nvPicPr>
          <p:cNvPr id="10244" name="Picture 4" descr="Картинка 1 из 1319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141663"/>
            <a:ext cx="5076825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10245" name="Picture 6" descr="Картинка 2 из 2398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4157663"/>
            <a:ext cx="4038600" cy="27003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10246" name="Picture 2" descr="http://im2-tub.yandex.net/i?id=22896900&amp;tov=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96250" y="0"/>
            <a:ext cx="1047750" cy="1276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323850" y="300038"/>
            <a:ext cx="84391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Антимонопольное законодательство</a:t>
            </a:r>
            <a:r>
              <a:rPr lang="ru-RU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– это система законов, ограничивающих действия компаний, которые ведут к снижению конкуренции и установлению монополии.</a:t>
            </a:r>
          </a:p>
          <a:p>
            <a:pPr algn="l"/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381000" y="1371600"/>
            <a:ext cx="8763000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ru-RU" altLang="ru-RU" sz="1800" b="1" dirty="0" smtClean="0">
                <a:latin typeface="Arial Black" pitchFamily="34" charset="0"/>
              </a:rPr>
              <a:t>Закон </a:t>
            </a:r>
            <a:r>
              <a:rPr lang="ru-RU" altLang="ru-RU" sz="1800" b="1" dirty="0" err="1" smtClean="0">
                <a:latin typeface="Arial Black" pitchFamily="34" charset="0"/>
              </a:rPr>
              <a:t>Шермана</a:t>
            </a:r>
            <a:r>
              <a:rPr lang="ru-RU" altLang="ru-RU" sz="1800" b="1" dirty="0" smtClean="0">
                <a:latin typeface="Arial Black" pitchFamily="34" charset="0"/>
              </a:rPr>
              <a:t> (США) 1890г. о незаконности </a:t>
            </a:r>
          </a:p>
          <a:p>
            <a:pPr algn="l">
              <a:defRPr/>
            </a:pPr>
            <a:r>
              <a:rPr lang="ru-RU" altLang="ru-RU" sz="1800" b="1" dirty="0" smtClean="0">
                <a:latin typeface="Arial Black" pitchFamily="34" charset="0"/>
              </a:rPr>
              <a:t>картельных соглашений.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ru-RU" altLang="ru-RU" sz="1800" b="1" dirty="0" smtClean="0">
                <a:latin typeface="Arial Black" pitchFamily="34" charset="0"/>
              </a:rPr>
              <a:t>Антимонопольный закон Российской империи</a:t>
            </a:r>
          </a:p>
          <a:p>
            <a:pPr algn="l">
              <a:defRPr/>
            </a:pPr>
            <a:r>
              <a:rPr lang="ru-RU" altLang="ru-RU" sz="1800" b="1" dirty="0" smtClean="0">
                <a:latin typeface="Arial Black" pitchFamily="34" charset="0"/>
              </a:rPr>
              <a:t>в 1908г.</a:t>
            </a:r>
          </a:p>
          <a:p>
            <a:pPr algn="l">
              <a:defRPr/>
            </a:pPr>
            <a:endParaRPr lang="ru-RU" altLang="ru-RU" sz="1800" b="1" dirty="0" smtClean="0">
              <a:latin typeface="Arial Black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ru-RU" altLang="ru-RU" sz="1800" b="1" dirty="0" smtClean="0">
                <a:latin typeface="Arial Black" pitchFamily="34" charset="0"/>
              </a:rPr>
              <a:t>Закон РК«О конкуренции и ограничении </a:t>
            </a:r>
          </a:p>
          <a:p>
            <a:pPr algn="l">
              <a:defRPr/>
            </a:pPr>
            <a:r>
              <a:rPr lang="ru-RU" altLang="ru-RU" sz="1800" b="1" dirty="0" smtClean="0">
                <a:latin typeface="Arial Black" pitchFamily="34" charset="0"/>
              </a:rPr>
              <a:t>монополистической деятельности»  в 2006г.</a:t>
            </a:r>
          </a:p>
          <a:p>
            <a:pPr algn="l">
              <a:defRPr/>
            </a:pPr>
            <a:endParaRPr lang="ru-RU" altLang="ru-RU" b="1" dirty="0" smtClean="0">
              <a:latin typeface="Arial Black" pitchFamily="34" charset="0"/>
            </a:endParaRPr>
          </a:p>
          <a:p>
            <a:pPr algn="l">
              <a:defRPr/>
            </a:pPr>
            <a:endParaRPr lang="ru-RU" altLang="ru-RU" b="1" dirty="0" smtClean="0"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3505200"/>
            <a:ext cx="7505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ru-RU" altLang="ru-RU" dirty="0" smtClean="0">
                <a:solidFill>
                  <a:prstClr val="black"/>
                </a:solidFill>
                <a:latin typeface="Arial Black" pitchFamily="34" charset="0"/>
              </a:rPr>
              <a:t>Закон РК«О конкуренции и ограничении </a:t>
            </a:r>
          </a:p>
          <a:p>
            <a:pPr lvl="0">
              <a:defRPr/>
            </a:pPr>
            <a:r>
              <a:rPr lang="ru-RU" altLang="ru-RU" dirty="0" smtClean="0">
                <a:solidFill>
                  <a:prstClr val="black"/>
                </a:solidFill>
                <a:latin typeface="Arial Black" pitchFamily="34" charset="0"/>
              </a:rPr>
              <a:t>монополистической деятельности»  в 2015г.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ru-RU" altLang="ru-RU" dirty="0" smtClean="0"/>
              <a:t>контроль в сфере ценообразования.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/>
      <p:bldP spid="6349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9220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463" y="0"/>
            <a:ext cx="9199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0" y="0"/>
            <a:ext cx="91440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Почему монополия представляет опасность для экономики</a:t>
            </a:r>
            <a:endParaRPr lang="ru-RU" sz="3200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8" name="Капля 7"/>
          <p:cNvSpPr/>
          <p:nvPr/>
        </p:nvSpPr>
        <p:spPr>
          <a:xfrm>
            <a:off x="323850" y="1651000"/>
            <a:ext cx="287338" cy="287338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Капля 8"/>
          <p:cNvSpPr/>
          <p:nvPr/>
        </p:nvSpPr>
        <p:spPr>
          <a:xfrm>
            <a:off x="331788" y="2495550"/>
            <a:ext cx="288925" cy="287338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Капля 9"/>
          <p:cNvSpPr/>
          <p:nvPr/>
        </p:nvSpPr>
        <p:spPr>
          <a:xfrm>
            <a:off x="333375" y="3362325"/>
            <a:ext cx="288925" cy="288925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Капля 10"/>
          <p:cNvSpPr/>
          <p:nvPr/>
        </p:nvSpPr>
        <p:spPr>
          <a:xfrm>
            <a:off x="333375" y="4248150"/>
            <a:ext cx="288925" cy="287338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Капля 11"/>
          <p:cNvSpPr/>
          <p:nvPr/>
        </p:nvSpPr>
        <p:spPr>
          <a:xfrm>
            <a:off x="333375" y="5157788"/>
            <a:ext cx="288925" cy="287337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7" name="TextBox 12"/>
          <p:cNvSpPr txBox="1">
            <a:spLocks noChangeArrowheads="1"/>
          </p:cNvSpPr>
          <p:nvPr/>
        </p:nvSpPr>
        <p:spPr bwMode="auto">
          <a:xfrm>
            <a:off x="755650" y="1565275"/>
            <a:ext cx="799306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Повышенная цена на товары и услуги.</a:t>
            </a:r>
            <a:r>
              <a:rPr lang="ru-RU" sz="2400">
                <a:latin typeface="Calibri" pitchFamily="34" charset="0"/>
              </a:rPr>
              <a:t> 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9228" name="TextBox 13"/>
          <p:cNvSpPr txBox="1">
            <a:spLocks noChangeArrowheads="1"/>
          </p:cNvSpPr>
          <p:nvPr/>
        </p:nvSpPr>
        <p:spPr bwMode="auto">
          <a:xfrm>
            <a:off x="755650" y="2414588"/>
            <a:ext cx="504031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Повышение уровня инфляции</a:t>
            </a:r>
            <a:r>
              <a:rPr lang="ru-RU" sz="2400">
                <a:latin typeface="Calibri" pitchFamily="34" charset="0"/>
              </a:rPr>
              <a:t>. 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9229" name="TextBox 14"/>
          <p:cNvSpPr txBox="1">
            <a:spLocks noChangeArrowheads="1"/>
          </p:cNvSpPr>
          <p:nvPr/>
        </p:nvSpPr>
        <p:spPr bwMode="auto">
          <a:xfrm>
            <a:off x="717550" y="3281363"/>
            <a:ext cx="69119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 </a:t>
            </a:r>
            <a:r>
              <a:rPr lang="ru-RU" sz="2400" b="1">
                <a:latin typeface="Calibri" pitchFamily="34" charset="0"/>
              </a:rPr>
              <a:t>Не развивается рынок капитала и ценных бумаг.</a:t>
            </a:r>
            <a:endParaRPr lang="ru-RU" sz="2400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9230" name="TextBox 15"/>
          <p:cNvSpPr txBox="1">
            <a:spLocks noChangeArrowheads="1"/>
          </p:cNvSpPr>
          <p:nvPr/>
        </p:nvSpPr>
        <p:spPr bwMode="auto">
          <a:xfrm>
            <a:off x="717550" y="4165600"/>
            <a:ext cx="7704138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Низкая конкурентоспособность на внешних рынках.</a:t>
            </a:r>
            <a:r>
              <a:rPr lang="ru-RU" sz="2400">
                <a:latin typeface="Calibri" pitchFamily="34" charset="0"/>
              </a:rPr>
              <a:t> 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9231" name="TextBox 16"/>
          <p:cNvSpPr txBox="1">
            <a:spLocks noChangeArrowheads="1"/>
          </p:cNvSpPr>
          <p:nvPr/>
        </p:nvSpPr>
        <p:spPr bwMode="auto">
          <a:xfrm>
            <a:off x="771525" y="5070475"/>
            <a:ext cx="712946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Не происходит развитие и расширение малого и среднего бизнеса.</a:t>
            </a:r>
            <a:r>
              <a:rPr lang="ru-RU" b="1">
                <a:latin typeface="Calibri" pitchFamily="34" charset="0"/>
              </a:rPr>
              <a:t> </a:t>
            </a:r>
            <a:r>
              <a:rPr lang="ru-RU">
                <a:latin typeface="Calibri" pitchFamily="34" charset="0"/>
              </a:rPr>
              <a:t> 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43" name="Picture 2" descr="C:\Users\Ekaterina\Desktop\Слайд экономик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Box 6"/>
          <p:cNvSpPr txBox="1">
            <a:spLocks noChangeArrowheads="1"/>
          </p:cNvSpPr>
          <p:nvPr/>
        </p:nvSpPr>
        <p:spPr bwMode="auto">
          <a:xfrm>
            <a:off x="179388" y="115888"/>
            <a:ext cx="87852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5" name="TextBox 7"/>
          <p:cNvSpPr txBox="1">
            <a:spLocks noChangeArrowheads="1"/>
          </p:cNvSpPr>
          <p:nvPr/>
        </p:nvSpPr>
        <p:spPr bwMode="auto">
          <a:xfrm>
            <a:off x="323850" y="280988"/>
            <a:ext cx="84248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Чистая монополия</a:t>
            </a:r>
          </a:p>
        </p:txBody>
      </p:sp>
      <p:sp>
        <p:nvSpPr>
          <p:cNvPr id="10246" name="TextBox 8"/>
          <p:cNvSpPr txBox="1">
            <a:spLocks noChangeArrowheads="1"/>
          </p:cNvSpPr>
          <p:nvPr/>
        </p:nvSpPr>
        <p:spPr bwMode="auto">
          <a:xfrm>
            <a:off x="611188" y="1916113"/>
            <a:ext cx="78486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 </a:t>
            </a:r>
          </a:p>
          <a:p>
            <a:r>
              <a:rPr lang="ru-RU" sz="2800" b="1">
                <a:latin typeface="Calibri" pitchFamily="34" charset="0"/>
              </a:rPr>
              <a:t>Чистая монополия </a:t>
            </a:r>
            <a:r>
              <a:rPr lang="ru-RU" sz="2800">
                <a:latin typeface="Calibri" pitchFamily="34" charset="0"/>
              </a:rPr>
              <a:t>- рынок, на котором действует одна фирма, являющаяся единственным производителем товара или услуги, не имеющих аналогов и близких товаров-заменителей.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1267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122238"/>
            <a:ext cx="9155113" cy="6958013"/>
          </a:xfrm>
        </p:spPr>
      </p:pic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-468313" y="-100013"/>
            <a:ext cx="1000918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Меры, принимаемые государством для снижения опасности монополии для мировой экономики </a:t>
            </a:r>
          </a:p>
        </p:txBody>
      </p:sp>
      <p:sp>
        <p:nvSpPr>
          <p:cNvPr id="5" name="Капля 4"/>
          <p:cNvSpPr/>
          <p:nvPr/>
        </p:nvSpPr>
        <p:spPr>
          <a:xfrm>
            <a:off x="365125" y="3068638"/>
            <a:ext cx="287338" cy="288925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Капля 5"/>
          <p:cNvSpPr/>
          <p:nvPr/>
        </p:nvSpPr>
        <p:spPr>
          <a:xfrm>
            <a:off x="330200" y="4094163"/>
            <a:ext cx="288925" cy="287337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Капля 6"/>
          <p:cNvSpPr/>
          <p:nvPr/>
        </p:nvSpPr>
        <p:spPr>
          <a:xfrm>
            <a:off x="323850" y="5157788"/>
            <a:ext cx="288925" cy="287337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72" name="TextBox 9"/>
          <p:cNvSpPr txBox="1">
            <a:spLocks noChangeArrowheads="1"/>
          </p:cNvSpPr>
          <p:nvPr/>
        </p:nvSpPr>
        <p:spPr bwMode="auto">
          <a:xfrm>
            <a:off x="652463" y="2941638"/>
            <a:ext cx="87852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Запрещение тайных сговоров, направленных на поддержание монопольных цен, раздел рынков.</a:t>
            </a:r>
          </a:p>
        </p:txBody>
      </p:sp>
      <p:sp>
        <p:nvSpPr>
          <p:cNvPr id="11273" name="TextBox 10"/>
          <p:cNvSpPr txBox="1">
            <a:spLocks noChangeArrowheads="1"/>
          </p:cNvSpPr>
          <p:nvPr/>
        </p:nvSpPr>
        <p:spPr bwMode="auto">
          <a:xfrm>
            <a:off x="612775" y="3967163"/>
            <a:ext cx="82089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Запрещение слияний фирм, которые ведут к установлению контроля над предложением.</a:t>
            </a:r>
          </a:p>
        </p:txBody>
      </p:sp>
      <p:sp>
        <p:nvSpPr>
          <p:cNvPr id="11274" name="TextBox 11"/>
          <p:cNvSpPr txBox="1">
            <a:spLocks noChangeArrowheads="1"/>
          </p:cNvSpPr>
          <p:nvPr/>
        </p:nvSpPr>
        <p:spPr bwMode="auto">
          <a:xfrm>
            <a:off x="606425" y="5013325"/>
            <a:ext cx="7848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Принудительная демонополизация (дробление фирм-монополий).</a:t>
            </a:r>
          </a:p>
          <a:p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endParaRPr lang="ru-RU">
              <a:latin typeface="Calibri" pitchFamily="34" charset="0"/>
            </a:endParaRPr>
          </a:p>
        </p:txBody>
      </p:sp>
      <p:sp>
        <p:nvSpPr>
          <p:cNvPr id="11275" name="TextBox 15"/>
          <p:cNvSpPr txBox="1">
            <a:spLocks noChangeArrowheads="1"/>
          </p:cNvSpPr>
          <p:nvPr/>
        </p:nvSpPr>
        <p:spPr bwMode="auto">
          <a:xfrm>
            <a:off x="365125" y="1803400"/>
            <a:ext cx="726598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Административные меры: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1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55113" cy="6858000"/>
          </a:xfrm>
        </p:spPr>
      </p:pic>
      <p:sp>
        <p:nvSpPr>
          <p:cNvPr id="12292" name="TextBox 9"/>
          <p:cNvSpPr txBox="1">
            <a:spLocks noChangeArrowheads="1"/>
          </p:cNvSpPr>
          <p:nvPr/>
        </p:nvSpPr>
        <p:spPr bwMode="auto">
          <a:xfrm>
            <a:off x="-468313" y="-100013"/>
            <a:ext cx="1000918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Меры, принимаемые государством для снижения опасности монополии для мировой экономики </a:t>
            </a:r>
          </a:p>
        </p:txBody>
      </p:sp>
      <p:sp>
        <p:nvSpPr>
          <p:cNvPr id="12293" name="Прямоугольник 6"/>
          <p:cNvSpPr>
            <a:spLocks noChangeArrowheads="1"/>
          </p:cNvSpPr>
          <p:nvPr/>
        </p:nvSpPr>
        <p:spPr bwMode="auto">
          <a:xfrm>
            <a:off x="107950" y="1341438"/>
            <a:ext cx="88566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К </a:t>
            </a:r>
            <a:r>
              <a:rPr lang="ru-RU" sz="2400" b="1">
                <a:latin typeface="Calibri" pitchFamily="34" charset="0"/>
              </a:rPr>
              <a:t>прямым методам регулирования (ограничения) деятельности</a:t>
            </a:r>
            <a:r>
              <a:rPr lang="ru-RU" sz="2400">
                <a:latin typeface="Calibri" pitchFamily="34" charset="0"/>
              </a:rPr>
              <a:t> монополий относятся установление:</a:t>
            </a:r>
          </a:p>
        </p:txBody>
      </p:sp>
      <p:sp>
        <p:nvSpPr>
          <p:cNvPr id="12294" name="TextBox 7"/>
          <p:cNvSpPr txBox="1">
            <a:spLocks noChangeArrowheads="1"/>
          </p:cNvSpPr>
          <p:nvPr/>
        </p:nvSpPr>
        <p:spPr bwMode="auto">
          <a:xfrm>
            <a:off x="539750" y="2390775"/>
            <a:ext cx="7993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Calibri" pitchFamily="34" charset="0"/>
              </a:rPr>
              <a:t>"</a:t>
            </a:r>
            <a:r>
              <a:rPr lang="ru-RU" sz="2000" b="1">
                <a:latin typeface="Calibri" pitchFamily="34" charset="0"/>
              </a:rPr>
              <a:t>потолка цен</a:t>
            </a:r>
            <a:r>
              <a:rPr lang="ru-RU" sz="2000">
                <a:latin typeface="Calibri" pitchFamily="34" charset="0"/>
              </a:rPr>
              <a:t>" - верхнего и нижнего уровня цен на продукцию</a:t>
            </a:r>
            <a:r>
              <a:rPr lang="en-US" sz="2000">
                <a:latin typeface="Calibri" pitchFamily="34" charset="0"/>
              </a:rPr>
              <a:t>;</a:t>
            </a:r>
            <a:endParaRPr lang="ru-RU" sz="2000">
              <a:latin typeface="Calibri" pitchFamily="34" charset="0"/>
            </a:endParaRPr>
          </a:p>
        </p:txBody>
      </p:sp>
      <p:sp>
        <p:nvSpPr>
          <p:cNvPr id="13" name="Капля 12"/>
          <p:cNvSpPr/>
          <p:nvPr/>
        </p:nvSpPr>
        <p:spPr>
          <a:xfrm>
            <a:off x="250825" y="2501900"/>
            <a:ext cx="292100" cy="288925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Капля 13"/>
          <p:cNvSpPr/>
          <p:nvPr/>
        </p:nvSpPr>
        <p:spPr>
          <a:xfrm>
            <a:off x="258763" y="3141663"/>
            <a:ext cx="290512" cy="287337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97" name="TextBox 8"/>
          <p:cNvSpPr txBox="1">
            <a:spLocks noChangeArrowheads="1"/>
          </p:cNvSpPr>
          <p:nvPr/>
        </p:nvSpPr>
        <p:spPr bwMode="auto">
          <a:xfrm>
            <a:off x="520700" y="3028950"/>
            <a:ext cx="6985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  предельного темпа роста цен</a:t>
            </a:r>
            <a:r>
              <a:rPr lang="en-US" sz="2000" b="1">
                <a:latin typeface="Calibri" pitchFamily="34" charset="0"/>
              </a:rPr>
              <a:t>;</a:t>
            </a:r>
            <a:endParaRPr lang="ru-RU" sz="2000" b="1">
              <a:latin typeface="Calibri" pitchFamily="34" charset="0"/>
            </a:endParaRPr>
          </a:p>
        </p:txBody>
      </p:sp>
      <p:sp>
        <p:nvSpPr>
          <p:cNvPr id="16" name="Капля 15"/>
          <p:cNvSpPr/>
          <p:nvPr/>
        </p:nvSpPr>
        <p:spPr>
          <a:xfrm>
            <a:off x="258763" y="3789363"/>
            <a:ext cx="290512" cy="287337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99" name="TextBox 10"/>
          <p:cNvSpPr txBox="1">
            <a:spLocks noChangeArrowheads="1"/>
          </p:cNvSpPr>
          <p:nvPr/>
        </p:nvSpPr>
        <p:spPr bwMode="auto">
          <a:xfrm>
            <a:off x="549275" y="3676650"/>
            <a:ext cx="4968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  предельного уровня нормы прибыли</a:t>
            </a:r>
            <a:r>
              <a:rPr lang="ru-RU" sz="2000">
                <a:latin typeface="Calibri" pitchFamily="34" charset="0"/>
              </a:rPr>
              <a:t>.</a:t>
            </a:r>
          </a:p>
        </p:txBody>
      </p:sp>
      <p:sp>
        <p:nvSpPr>
          <p:cNvPr id="12300" name="Прямоугольник 11"/>
          <p:cNvSpPr>
            <a:spLocks noChangeArrowheads="1"/>
          </p:cNvSpPr>
          <p:nvPr/>
        </p:nvSpPr>
        <p:spPr bwMode="auto">
          <a:xfrm>
            <a:off x="107950" y="4221163"/>
            <a:ext cx="88566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К </a:t>
            </a:r>
            <a:r>
              <a:rPr lang="ru-RU" sz="2400" b="1">
                <a:latin typeface="Calibri" pitchFamily="34" charset="0"/>
              </a:rPr>
              <a:t>косвенным методам антимонопольной политики</a:t>
            </a:r>
            <a:r>
              <a:rPr lang="ru-RU" sz="2400">
                <a:latin typeface="Calibri" pitchFamily="34" charset="0"/>
              </a:rPr>
              <a:t> можно отнести все виды государственной деятельности, направленной на развитие конкуренции:</a:t>
            </a:r>
          </a:p>
        </p:txBody>
      </p:sp>
      <p:sp>
        <p:nvSpPr>
          <p:cNvPr id="19" name="Капля 18"/>
          <p:cNvSpPr/>
          <p:nvPr/>
        </p:nvSpPr>
        <p:spPr>
          <a:xfrm>
            <a:off x="265113" y="5589588"/>
            <a:ext cx="290512" cy="287337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302" name="Прямоугольник 14"/>
          <p:cNvSpPr>
            <a:spLocks noChangeArrowheads="1"/>
          </p:cNvSpPr>
          <p:nvPr/>
        </p:nvSpPr>
        <p:spPr bwMode="auto">
          <a:xfrm>
            <a:off x="574675" y="5476875"/>
            <a:ext cx="5133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Calibri" pitchFamily="34" charset="0"/>
              </a:rPr>
              <a:t>поощрение создания товаров-заменителей</a:t>
            </a:r>
            <a:r>
              <a:rPr lang="en-US" sz="2000" b="1">
                <a:latin typeface="Calibri" pitchFamily="34" charset="0"/>
              </a:rPr>
              <a:t>;</a:t>
            </a:r>
            <a:endParaRPr lang="ru-RU" sz="2000" b="1">
              <a:latin typeface="Calibri" pitchFamily="34" charset="0"/>
            </a:endParaRPr>
          </a:p>
        </p:txBody>
      </p:sp>
      <p:sp>
        <p:nvSpPr>
          <p:cNvPr id="21" name="Капля 20"/>
          <p:cNvSpPr/>
          <p:nvPr/>
        </p:nvSpPr>
        <p:spPr>
          <a:xfrm>
            <a:off x="246063" y="6165850"/>
            <a:ext cx="290512" cy="287338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304" name="Прямоугольник 16"/>
          <p:cNvSpPr>
            <a:spLocks noChangeArrowheads="1"/>
          </p:cNvSpPr>
          <p:nvPr/>
        </p:nvSpPr>
        <p:spPr bwMode="auto">
          <a:xfrm>
            <a:off x="549275" y="6083300"/>
            <a:ext cx="8543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поддержка новых фирм, среднего и малого бизнеса</a:t>
            </a:r>
            <a:r>
              <a:rPr lang="en-US" sz="2000" b="1">
                <a:latin typeface="Calibri" pitchFamily="34" charset="0"/>
              </a:rPr>
              <a:t>;</a:t>
            </a:r>
            <a:r>
              <a:rPr lang="ru-RU" sz="2000" b="1">
                <a:latin typeface="Calibri" pitchFamily="34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5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700" y="-12700"/>
            <a:ext cx="9155113" cy="6858000"/>
          </a:xfrm>
        </p:spPr>
      </p:pic>
      <p:sp>
        <p:nvSpPr>
          <p:cNvPr id="13316" name="Прямоугольник 2"/>
          <p:cNvSpPr>
            <a:spLocks noChangeArrowheads="1"/>
          </p:cNvSpPr>
          <p:nvPr/>
        </p:nvSpPr>
        <p:spPr bwMode="auto">
          <a:xfrm>
            <a:off x="0" y="11113"/>
            <a:ext cx="9144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Меры, принимаемые государством для снижения опасности монополии для мировой экономики </a:t>
            </a:r>
          </a:p>
        </p:txBody>
      </p:sp>
      <p:sp>
        <p:nvSpPr>
          <p:cNvPr id="13317" name="Прямоугольник 4"/>
          <p:cNvSpPr>
            <a:spLocks noChangeArrowheads="1"/>
          </p:cNvSpPr>
          <p:nvPr/>
        </p:nvSpPr>
        <p:spPr bwMode="auto">
          <a:xfrm>
            <a:off x="517525" y="1373188"/>
            <a:ext cx="8137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предоставление государственных заказов среднему и малому бизнесу;</a:t>
            </a:r>
          </a:p>
        </p:txBody>
      </p:sp>
      <p:sp>
        <p:nvSpPr>
          <p:cNvPr id="6" name="Капля 5"/>
          <p:cNvSpPr/>
          <p:nvPr/>
        </p:nvSpPr>
        <p:spPr>
          <a:xfrm>
            <a:off x="227013" y="1484313"/>
            <a:ext cx="290512" cy="288925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Капля 6"/>
          <p:cNvSpPr/>
          <p:nvPr/>
        </p:nvSpPr>
        <p:spPr>
          <a:xfrm>
            <a:off x="233363" y="2924175"/>
            <a:ext cx="290512" cy="288925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апля 7"/>
          <p:cNvSpPr/>
          <p:nvPr/>
        </p:nvSpPr>
        <p:spPr>
          <a:xfrm>
            <a:off x="233363" y="2205038"/>
            <a:ext cx="290512" cy="287337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21" name="Прямоугольник 8"/>
          <p:cNvSpPr>
            <a:spLocks noChangeArrowheads="1"/>
          </p:cNvSpPr>
          <p:nvPr/>
        </p:nvSpPr>
        <p:spPr bwMode="auto">
          <a:xfrm>
            <a:off x="523875" y="2092325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 открытие внешнеторговых границ</a:t>
            </a:r>
            <a:r>
              <a:rPr lang="en-US" sz="2000" b="1">
                <a:latin typeface="Calibri" pitchFamily="34" charset="0"/>
              </a:rPr>
              <a:t>;</a:t>
            </a:r>
            <a:endParaRPr lang="ru-RU" sz="2000" b="1">
              <a:latin typeface="Calibri" pitchFamily="34" charset="0"/>
            </a:endParaRPr>
          </a:p>
        </p:txBody>
      </p:sp>
      <p:sp>
        <p:nvSpPr>
          <p:cNvPr id="13322" name="Прямоугольник 9"/>
          <p:cNvSpPr>
            <a:spLocks noChangeArrowheads="1"/>
          </p:cNvSpPr>
          <p:nvPr/>
        </p:nvSpPr>
        <p:spPr bwMode="auto">
          <a:xfrm>
            <a:off x="523875" y="2859088"/>
            <a:ext cx="85328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привлечение иностранных инвестиций, учреждение совместных предприятий, зон свободной торговли;</a:t>
            </a:r>
          </a:p>
        </p:txBody>
      </p:sp>
      <p:sp>
        <p:nvSpPr>
          <p:cNvPr id="11" name="Капля 10"/>
          <p:cNvSpPr/>
          <p:nvPr/>
        </p:nvSpPr>
        <p:spPr>
          <a:xfrm>
            <a:off x="227013" y="3908425"/>
            <a:ext cx="290512" cy="287338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24" name="Прямоугольник 11"/>
          <p:cNvSpPr>
            <a:spLocks noChangeArrowheads="1"/>
          </p:cNvSpPr>
          <p:nvPr/>
        </p:nvSpPr>
        <p:spPr bwMode="auto">
          <a:xfrm>
            <a:off x="531813" y="3908425"/>
            <a:ext cx="82454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 финансирование мероприятий по расширению выпуска дефицитных </a:t>
            </a:r>
            <a:r>
              <a:rPr lang="en-US" sz="2000" b="1">
                <a:latin typeface="Calibri" pitchFamily="34" charset="0"/>
              </a:rPr>
              <a:t>   </a:t>
            </a:r>
            <a:r>
              <a:rPr lang="ru-RU" sz="2000" b="1">
                <a:latin typeface="Calibri" pitchFamily="34" charset="0"/>
              </a:rPr>
              <a:t>товаров в целях устранения доминирующего положения отдельных хозяйствующих субъектов;</a:t>
            </a:r>
          </a:p>
        </p:txBody>
      </p:sp>
      <p:sp>
        <p:nvSpPr>
          <p:cNvPr id="13" name="Капля 12"/>
          <p:cNvSpPr/>
          <p:nvPr/>
        </p:nvSpPr>
        <p:spPr>
          <a:xfrm>
            <a:off x="227013" y="5157788"/>
            <a:ext cx="290512" cy="287337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26" name="Прямоугольник 13"/>
          <p:cNvSpPr>
            <a:spLocks noChangeArrowheads="1"/>
          </p:cNvSpPr>
          <p:nvPr/>
        </p:nvSpPr>
        <p:spPr bwMode="auto">
          <a:xfrm>
            <a:off x="517525" y="5106988"/>
            <a:ext cx="83597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государственное финансирование НИОКР </a:t>
            </a:r>
            <a:r>
              <a:rPr lang="ru-RU">
                <a:latin typeface="Calibri" pitchFamily="34" charset="0"/>
              </a:rPr>
              <a:t>(научно-исследовательских и опытно-конструкторских работ).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55650" y="1700213"/>
            <a:ext cx="8137525" cy="2862262"/>
          </a:xfrm>
        </p:spPr>
        <p:txBody>
          <a:bodyPr/>
          <a:lstStyle/>
          <a:p>
            <a:pPr algn="ctr" eaLnBrk="1" hangingPunct="1"/>
            <a:r>
              <a:rPr lang="ru-RU" sz="6000" smtClean="0"/>
              <a:t>Количественные методы оценки структуры рынка</a:t>
            </a:r>
          </a:p>
        </p:txBody>
      </p:sp>
      <p:sp>
        <p:nvSpPr>
          <p:cNvPr id="4" name="Rectangle 7"/>
          <p:cNvSpPr txBox="1">
            <a:spLocks noGrp="1" noChangeArrowheads="1"/>
          </p:cNvSpPr>
          <p:nvPr/>
        </p:nvSpPr>
        <p:spPr bwMode="auto">
          <a:xfrm>
            <a:off x="6732588" y="0"/>
            <a:ext cx="2411412" cy="620713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eaLnBrk="0" hangingPunct="0">
              <a:defRPr/>
            </a:pPr>
            <a:fld id="{D0CB3525-2100-4C5F-8C4F-4B30FAB00FFF}" type="datetime1">
              <a:rPr kumimoji="1" lang="ru-RU" sz="3200" b="1">
                <a:latin typeface="+mn-lt"/>
              </a:rPr>
              <a:pPr eaLnBrk="0" hangingPunct="0">
                <a:defRPr/>
              </a:pPr>
              <a:t>02.09.2022</a:t>
            </a:fld>
            <a:endParaRPr kumimoji="1"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Пороговая доля рынка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95288" y="1052513"/>
            <a:ext cx="8353425" cy="3455987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Российским законодательством 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установлена пороговая доля рынка 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в 35 %, если выше, то 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предприятие 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считается 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монополистом.</a:t>
            </a:r>
          </a:p>
        </p:txBody>
      </p:sp>
      <p:pic>
        <p:nvPicPr>
          <p:cNvPr id="12292" name="Picture 2" descr="Картинка 28 из 2531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198813"/>
            <a:ext cx="4151313" cy="365918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Индекс концентрации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95288" y="908050"/>
            <a:ext cx="8353425" cy="561657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000" b="1" dirty="0">
                <a:latin typeface="Arial Black" pitchFamily="34" charset="0"/>
              </a:rPr>
              <a:t>Индекс концентрации характеризует долю нескольких, скажем, 3, 4, 8, 12 крупнейших фирм в общем объеме рынка в процентах. </a:t>
            </a:r>
          </a:p>
          <a:p>
            <a:pPr>
              <a:defRPr/>
            </a:pPr>
            <a:endParaRPr lang="ru-RU" sz="3000" b="1" dirty="0">
              <a:latin typeface="Arial Black" pitchFamily="34" charset="0"/>
            </a:endParaRPr>
          </a:p>
          <a:p>
            <a:pPr>
              <a:defRPr/>
            </a:pPr>
            <a:r>
              <a:rPr lang="ru-RU" sz="3000" b="1" dirty="0">
                <a:latin typeface="Arial Black" pitchFamily="34" charset="0"/>
              </a:rPr>
              <a:t>Если индекс концентрации приближается к 100, то рынок характеризуется высокой степенью монополизации, если же он немногим выше нуля, то его можно рассматривать как конкурентный.</a:t>
            </a:r>
          </a:p>
        </p:txBody>
      </p:sp>
      <p:pic>
        <p:nvPicPr>
          <p:cNvPr id="13316" name="Picture 2" descr="Картинка 12 из 24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4213" cy="6842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Коэффициент </a:t>
            </a:r>
            <a:r>
              <a:rPr lang="ru-RU" sz="3600" b="1" dirty="0" err="1">
                <a:solidFill>
                  <a:srgbClr val="FF0000"/>
                </a:solidFill>
                <a:latin typeface="Arial Black" pitchFamily="34" charset="0"/>
              </a:rPr>
              <a:t>Лернера</a:t>
            </a:r>
            <a:endParaRPr lang="ru-RU" sz="3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95288" y="908050"/>
            <a:ext cx="8353425" cy="338455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600" b="1" dirty="0">
                <a:latin typeface="Arial Black" pitchFamily="34" charset="0"/>
              </a:rPr>
              <a:t>Коэффициент </a:t>
            </a:r>
            <a:r>
              <a:rPr lang="ru-RU" sz="3600" b="1" dirty="0" err="1">
                <a:latin typeface="Arial Black" pitchFamily="34" charset="0"/>
              </a:rPr>
              <a:t>Лернера</a:t>
            </a:r>
            <a:endParaRPr lang="ru-RU" sz="3600" b="1" dirty="0">
              <a:latin typeface="Arial Black" pitchFamily="34" charset="0"/>
            </a:endParaRPr>
          </a:p>
          <a:p>
            <a:pPr>
              <a:defRPr/>
            </a:pPr>
            <a:r>
              <a:rPr lang="ru-RU" sz="3600" b="1" dirty="0">
                <a:latin typeface="Arial Black" pitchFamily="34" charset="0"/>
              </a:rPr>
              <a:t> - показатель </a:t>
            </a:r>
          </a:p>
          <a:p>
            <a:pPr>
              <a:defRPr/>
            </a:pPr>
            <a:r>
              <a:rPr lang="ru-RU" sz="3600" b="1" dirty="0">
                <a:latin typeface="Arial Black" pitchFamily="34" charset="0"/>
              </a:rPr>
              <a:t>монопольной </a:t>
            </a:r>
          </a:p>
          <a:p>
            <a:pPr>
              <a:defRPr/>
            </a:pPr>
            <a:r>
              <a:rPr lang="ru-RU" sz="3600" b="1" dirty="0">
                <a:latin typeface="Arial Black" pitchFamily="34" charset="0"/>
              </a:rPr>
              <a:t>власти, предложенный </a:t>
            </a:r>
          </a:p>
          <a:p>
            <a:pPr>
              <a:defRPr/>
            </a:pPr>
            <a:r>
              <a:rPr lang="ru-RU" sz="3600" b="1" dirty="0">
                <a:latin typeface="Arial Black" pitchFamily="34" charset="0"/>
              </a:rPr>
              <a:t>экономистом </a:t>
            </a:r>
          </a:p>
          <a:p>
            <a:pPr>
              <a:defRPr/>
            </a:pPr>
            <a:r>
              <a:rPr lang="ru-RU" sz="3600" b="1" dirty="0" err="1">
                <a:latin typeface="Arial Black" pitchFamily="34" charset="0"/>
              </a:rPr>
              <a:t>Аббой</a:t>
            </a:r>
            <a:r>
              <a:rPr lang="ru-RU" sz="3600" b="1" dirty="0">
                <a:latin typeface="Arial Black" pitchFamily="34" charset="0"/>
              </a:rPr>
              <a:t> </a:t>
            </a:r>
            <a:r>
              <a:rPr lang="ru-RU" sz="3600" b="1" dirty="0" err="1">
                <a:latin typeface="Arial Black" pitchFamily="34" charset="0"/>
              </a:rPr>
              <a:t>Лернером</a:t>
            </a:r>
            <a:r>
              <a:rPr lang="ru-RU" sz="3600" b="1" dirty="0">
                <a:latin typeface="Arial Black" pitchFamily="34" charset="0"/>
              </a:rPr>
              <a:t> в 1934 г. </a:t>
            </a:r>
          </a:p>
        </p:txBody>
      </p:sp>
      <p:pic>
        <p:nvPicPr>
          <p:cNvPr id="14340" name="Picture 2" descr="http://economists.ucoz.ru/_pu/0/036880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5463" y="908050"/>
            <a:ext cx="1911350" cy="27368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Коэффициент </a:t>
            </a:r>
            <a:r>
              <a:rPr lang="ru-RU" sz="3600" b="1" dirty="0" err="1">
                <a:solidFill>
                  <a:srgbClr val="FF0000"/>
                </a:solidFill>
                <a:latin typeface="Arial Black" pitchFamily="34" charset="0"/>
              </a:rPr>
              <a:t>Лернера</a:t>
            </a:r>
            <a:endParaRPr lang="ru-RU" sz="3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23850" y="981075"/>
            <a:ext cx="8353425" cy="251936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Измерителем монопольной власти является величина, на которую цена, </a:t>
            </a:r>
            <a:r>
              <a:rPr lang="ru-RU" sz="3200" b="1" dirty="0" err="1">
                <a:latin typeface="Arial Black" pitchFamily="34" charset="0"/>
              </a:rPr>
              <a:t>максимизирующая</a:t>
            </a:r>
            <a:r>
              <a:rPr lang="ru-RU" sz="3200" b="1" dirty="0">
                <a:latin typeface="Arial Black" pitchFamily="34" charset="0"/>
              </a:rPr>
              <a:t> прибыль, превышает предельные издержки.</a:t>
            </a:r>
          </a:p>
        </p:txBody>
      </p:sp>
      <p:pic>
        <p:nvPicPr>
          <p:cNvPr id="15364" name="Picture 2" descr="l1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3357563"/>
            <a:ext cx="5381625" cy="2808287"/>
          </a:xfrm>
          <a:prstGeom prst="rect">
            <a:avLst/>
          </a:prstGeom>
          <a:solidFill>
            <a:srgbClr val="FFFF00"/>
          </a:solidFill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Коэффициент </a:t>
            </a:r>
            <a:r>
              <a:rPr lang="ru-RU" sz="3600" b="1" dirty="0" err="1">
                <a:solidFill>
                  <a:srgbClr val="FF0000"/>
                </a:solidFill>
                <a:latin typeface="Arial Black" pitchFamily="34" charset="0"/>
              </a:rPr>
              <a:t>Лернера</a:t>
            </a:r>
            <a:endParaRPr lang="ru-RU" sz="3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23850" y="981075"/>
            <a:ext cx="8353425" cy="180022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Если коэффициент </a:t>
            </a:r>
            <a:r>
              <a:rPr lang="ru-RU" sz="3200" b="1" dirty="0" err="1">
                <a:latin typeface="Arial Black" pitchFamily="34" charset="0"/>
              </a:rPr>
              <a:t>Лернера</a:t>
            </a:r>
            <a:r>
              <a:rPr lang="ru-RU" sz="3200" b="1" dirty="0">
                <a:latin typeface="Arial Black" pitchFamily="34" charset="0"/>
              </a:rPr>
              <a:t> = 0, то это рынок совершенной конкуренции.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23850" y="4797425"/>
            <a:ext cx="8353425" cy="1368425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Если коэффициент </a:t>
            </a:r>
            <a:r>
              <a:rPr lang="ru-RU" sz="3200" b="1" dirty="0" err="1">
                <a:latin typeface="Arial Black" pitchFamily="34" charset="0"/>
              </a:rPr>
              <a:t>Лернера</a:t>
            </a:r>
            <a:r>
              <a:rPr lang="ru-RU" sz="3200" b="1" dirty="0">
                <a:latin typeface="Arial Black" pitchFamily="34" charset="0"/>
              </a:rPr>
              <a:t> = 1, то это монополия.</a:t>
            </a:r>
          </a:p>
        </p:txBody>
      </p:sp>
      <p:pic>
        <p:nvPicPr>
          <p:cNvPr id="16389" name="Picture 2" descr="http://economists.ucoz.ru/_pu/0/036880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2060575"/>
            <a:ext cx="1858963" cy="26638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Коэффициент </a:t>
            </a:r>
            <a:r>
              <a:rPr lang="ru-RU" sz="3600" b="1" dirty="0" err="1">
                <a:solidFill>
                  <a:srgbClr val="FF0000"/>
                </a:solidFill>
                <a:latin typeface="Arial Black" pitchFamily="34" charset="0"/>
              </a:rPr>
              <a:t>Лернера</a:t>
            </a:r>
            <a:endParaRPr lang="ru-RU" sz="3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23850" y="981075"/>
            <a:ext cx="8353425" cy="338455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Сложность вычисления коэффициента </a:t>
            </a:r>
            <a:r>
              <a:rPr lang="ru-RU" sz="3200" b="1" dirty="0" err="1">
                <a:latin typeface="Arial Black" pitchFamily="34" charset="0"/>
              </a:rPr>
              <a:t>Лернера</a:t>
            </a:r>
            <a:r>
              <a:rPr lang="ru-RU" sz="3200" b="1" dirty="0">
                <a:latin typeface="Arial Black" pitchFamily="34" charset="0"/>
              </a:rPr>
              <a:t> 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связана с тем, что 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информацию о 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предельных издержках 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довольно сложно получить. </a:t>
            </a:r>
          </a:p>
        </p:txBody>
      </p:sp>
      <p:pic>
        <p:nvPicPr>
          <p:cNvPr id="17412" name="Picture 2" descr="http://economists.ucoz.ru/_pu/0/036880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025" y="981075"/>
            <a:ext cx="1860550" cy="26638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69938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400" b="1" dirty="0">
                <a:solidFill>
                  <a:srgbClr val="FFFF00"/>
                </a:solidFill>
                <a:latin typeface="Arial Black" pitchFamily="34" charset="0"/>
              </a:rPr>
              <a:t>Вопрос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608263" y="40259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50825" y="1052513"/>
            <a:ext cx="8497888" cy="5113337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Как вы думаете, в каких из перечисленных отраслей может существовать монополия, олигополия, монополистическая конкуренция: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выпуск самолетов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выращивание овощей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производство марочных вин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производство шоколада</a:t>
            </a:r>
          </a:p>
          <a:p>
            <a:pPr>
              <a:defRPr/>
            </a:pPr>
            <a:r>
              <a:rPr lang="ru-RU" sz="3200" b="1" dirty="0">
                <a:latin typeface="Arial Black" pitchFamily="34" charset="0"/>
              </a:rPr>
              <a:t>производство духов и косметики?</a:t>
            </a:r>
          </a:p>
        </p:txBody>
      </p:sp>
      <p:pic>
        <p:nvPicPr>
          <p:cNvPr id="18437" name="Picture 2" descr="D:\marina\картинки\человек\Рисунок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25" y="0"/>
            <a:ext cx="10382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1366</Words>
  <PresentationFormat>Экран (4:3)</PresentationFormat>
  <Paragraphs>274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Office Theme</vt:lpstr>
      <vt:lpstr>Тема 5 Поведение фирмы в различных рыночных структурах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Количественные методы оценки структуры рынка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 Поведение фирмы в различных рыночных структурах</dc:title>
  <dc:creator>Алия Кабдулшарипова</dc:creator>
  <cp:lastModifiedBy>User</cp:lastModifiedBy>
  <cp:revision>2</cp:revision>
  <dcterms:created xsi:type="dcterms:W3CDTF">2022-08-24T16:07:50Z</dcterms:created>
  <dcterms:modified xsi:type="dcterms:W3CDTF">2022-09-02T13:49:14Z</dcterms:modified>
</cp:coreProperties>
</file>